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56" r:id="rId5"/>
    <p:sldId id="301" r:id="rId6"/>
    <p:sldId id="306" r:id="rId7"/>
    <p:sldId id="305" r:id="rId8"/>
    <p:sldId id="302" r:id="rId9"/>
    <p:sldId id="303" r:id="rId10"/>
    <p:sldId id="304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85F"/>
    <a:srgbClr val="1C3664"/>
    <a:srgbClr val="455F77"/>
    <a:srgbClr val="173F5F"/>
    <a:srgbClr val="091A28"/>
    <a:srgbClr val="0E293E"/>
    <a:srgbClr val="0A2030"/>
    <a:srgbClr val="11314A"/>
    <a:srgbClr val="2672AF"/>
    <a:srgbClr val="1D53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F9C0A-8856-494C-92E8-5463F878C460}" type="datetimeFigureOut">
              <a:rPr lang="nb-NO" smtClean="0"/>
              <a:t>09.10.2021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1B65C-E5D1-4B0F-8F11-CD656E48A5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0346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-1 hovedforside"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2B007-3BA4-C743-AE0C-59807D264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58B72F-8E09-6944-A451-2DBEE1430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42267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2 bilde fullskj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3514134C-AFBF-4446-B52F-826525876CE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7999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1366690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3 mang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6089152" y="4593775"/>
            <a:ext cx="3044577" cy="2264226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9126866" y="4593775"/>
            <a:ext cx="3065134" cy="2264226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-1" y="4593775"/>
            <a:ext cx="3044577" cy="2264226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3044576" y="4593775"/>
            <a:ext cx="3044577" cy="2264226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3044577" cy="2301411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044576" y="0"/>
            <a:ext cx="3044577" cy="2301411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089152" y="0"/>
            <a:ext cx="3044577" cy="2301411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126866" y="0"/>
            <a:ext cx="3065134" cy="2301411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2301411"/>
            <a:ext cx="3044577" cy="2301411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3044576" y="2301411"/>
            <a:ext cx="3044577" cy="2301411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089152" y="2301411"/>
            <a:ext cx="3044577" cy="2301411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9126866" y="2301411"/>
            <a:ext cx="3065134" cy="2301411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3137025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4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2362197" y="607943"/>
            <a:ext cx="2726638" cy="2726634"/>
          </a:xfrm>
          <a:custGeom>
            <a:avLst/>
            <a:gdLst>
              <a:gd name="connsiteX0" fmla="*/ 2448340 w 4896681"/>
              <a:gd name="connsiteY0" fmla="*/ 0 h 4896681"/>
              <a:gd name="connsiteX1" fmla="*/ 4896681 w 4896681"/>
              <a:gd name="connsiteY1" fmla="*/ 2448340 h 4896681"/>
              <a:gd name="connsiteX2" fmla="*/ 2448340 w 4896681"/>
              <a:gd name="connsiteY2" fmla="*/ 4896681 h 4896681"/>
              <a:gd name="connsiteX3" fmla="*/ 0 w 4896681"/>
              <a:gd name="connsiteY3" fmla="*/ 2448340 h 489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6681" h="4896681">
                <a:moveTo>
                  <a:pt x="2448340" y="0"/>
                </a:moveTo>
                <a:lnTo>
                  <a:pt x="4896681" y="2448340"/>
                </a:lnTo>
                <a:lnTo>
                  <a:pt x="2448340" y="4896681"/>
                </a:lnTo>
                <a:lnTo>
                  <a:pt x="0" y="2448340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2362197" y="3510169"/>
            <a:ext cx="2726638" cy="2726634"/>
          </a:xfrm>
          <a:custGeom>
            <a:avLst/>
            <a:gdLst>
              <a:gd name="connsiteX0" fmla="*/ 2448340 w 4896681"/>
              <a:gd name="connsiteY0" fmla="*/ 0 h 4896681"/>
              <a:gd name="connsiteX1" fmla="*/ 4896681 w 4896681"/>
              <a:gd name="connsiteY1" fmla="*/ 2448340 h 4896681"/>
              <a:gd name="connsiteX2" fmla="*/ 2448340 w 4896681"/>
              <a:gd name="connsiteY2" fmla="*/ 4896681 h 4896681"/>
              <a:gd name="connsiteX3" fmla="*/ 0 w 4896681"/>
              <a:gd name="connsiteY3" fmla="*/ 2448340 h 489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6681" h="4896681">
                <a:moveTo>
                  <a:pt x="2448340" y="0"/>
                </a:moveTo>
                <a:lnTo>
                  <a:pt x="4896681" y="2448340"/>
                </a:lnTo>
                <a:lnTo>
                  <a:pt x="2448340" y="4896681"/>
                </a:lnTo>
                <a:lnTo>
                  <a:pt x="0" y="2448340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3818282" y="2059056"/>
            <a:ext cx="2726638" cy="2726634"/>
          </a:xfrm>
          <a:custGeom>
            <a:avLst/>
            <a:gdLst>
              <a:gd name="connsiteX0" fmla="*/ 2448340 w 4896681"/>
              <a:gd name="connsiteY0" fmla="*/ 0 h 4896681"/>
              <a:gd name="connsiteX1" fmla="*/ 4896681 w 4896681"/>
              <a:gd name="connsiteY1" fmla="*/ 2448340 h 4896681"/>
              <a:gd name="connsiteX2" fmla="*/ 2448340 w 4896681"/>
              <a:gd name="connsiteY2" fmla="*/ 4896681 h 4896681"/>
              <a:gd name="connsiteX3" fmla="*/ 0 w 4896681"/>
              <a:gd name="connsiteY3" fmla="*/ 2448340 h 489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6681" h="4896681">
                <a:moveTo>
                  <a:pt x="2448340" y="0"/>
                </a:moveTo>
                <a:lnTo>
                  <a:pt x="4896681" y="2448340"/>
                </a:lnTo>
                <a:lnTo>
                  <a:pt x="2448340" y="4896681"/>
                </a:lnTo>
                <a:lnTo>
                  <a:pt x="0" y="2448340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906112" y="2059056"/>
            <a:ext cx="2726638" cy="2726634"/>
          </a:xfrm>
          <a:custGeom>
            <a:avLst/>
            <a:gdLst>
              <a:gd name="connsiteX0" fmla="*/ 2448340 w 4896681"/>
              <a:gd name="connsiteY0" fmla="*/ 0 h 4896681"/>
              <a:gd name="connsiteX1" fmla="*/ 4896681 w 4896681"/>
              <a:gd name="connsiteY1" fmla="*/ 2448340 h 4896681"/>
              <a:gd name="connsiteX2" fmla="*/ 2448340 w 4896681"/>
              <a:gd name="connsiteY2" fmla="*/ 4896681 h 4896681"/>
              <a:gd name="connsiteX3" fmla="*/ 0 w 4896681"/>
              <a:gd name="connsiteY3" fmla="*/ 2448340 h 489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6681" h="4896681">
                <a:moveTo>
                  <a:pt x="2448340" y="0"/>
                </a:moveTo>
                <a:lnTo>
                  <a:pt x="4896681" y="2448340"/>
                </a:lnTo>
                <a:lnTo>
                  <a:pt x="2448340" y="4896681"/>
                </a:lnTo>
                <a:lnTo>
                  <a:pt x="0" y="2448340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719613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5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1806236" y="1720674"/>
            <a:ext cx="3415120" cy="3410946"/>
          </a:xfrm>
          <a:custGeom>
            <a:avLst/>
            <a:gdLst>
              <a:gd name="connsiteX0" fmla="*/ 737707 w 4668644"/>
              <a:gd name="connsiteY0" fmla="*/ 0 h 4662939"/>
              <a:gd name="connsiteX1" fmla="*/ 2334323 w 4668644"/>
              <a:gd name="connsiteY1" fmla="*/ 1596616 h 4662939"/>
              <a:gd name="connsiteX2" fmla="*/ 3930937 w 4668644"/>
              <a:gd name="connsiteY2" fmla="*/ 2 h 4662939"/>
              <a:gd name="connsiteX3" fmla="*/ 4662937 w 4668644"/>
              <a:gd name="connsiteY3" fmla="*/ 732002 h 4662939"/>
              <a:gd name="connsiteX4" fmla="*/ 3066323 w 4668644"/>
              <a:gd name="connsiteY4" fmla="*/ 2328616 h 4662939"/>
              <a:gd name="connsiteX5" fmla="*/ 4668644 w 4668644"/>
              <a:gd name="connsiteY5" fmla="*/ 3930937 h 4662939"/>
              <a:gd name="connsiteX6" fmla="*/ 3936644 w 4668644"/>
              <a:gd name="connsiteY6" fmla="*/ 4662938 h 4662939"/>
              <a:gd name="connsiteX7" fmla="*/ 2334323 w 4668644"/>
              <a:gd name="connsiteY7" fmla="*/ 3060617 h 4662939"/>
              <a:gd name="connsiteX8" fmla="*/ 732000 w 4668644"/>
              <a:gd name="connsiteY8" fmla="*/ 4662939 h 4662939"/>
              <a:gd name="connsiteX9" fmla="*/ 0 w 4668644"/>
              <a:gd name="connsiteY9" fmla="*/ 3930939 h 4662939"/>
              <a:gd name="connsiteX10" fmla="*/ 1602322 w 4668644"/>
              <a:gd name="connsiteY10" fmla="*/ 2328616 h 4662939"/>
              <a:gd name="connsiteX11" fmla="*/ 5707 w 4668644"/>
              <a:gd name="connsiteY11" fmla="*/ 732001 h 4662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68644" h="4662939">
                <a:moveTo>
                  <a:pt x="737707" y="0"/>
                </a:moveTo>
                <a:lnTo>
                  <a:pt x="2334323" y="1596616"/>
                </a:lnTo>
                <a:lnTo>
                  <a:pt x="3930937" y="2"/>
                </a:lnTo>
                <a:lnTo>
                  <a:pt x="4662937" y="732002"/>
                </a:lnTo>
                <a:lnTo>
                  <a:pt x="3066323" y="2328616"/>
                </a:lnTo>
                <a:lnTo>
                  <a:pt x="4668644" y="3930937"/>
                </a:lnTo>
                <a:lnTo>
                  <a:pt x="3936644" y="4662938"/>
                </a:lnTo>
                <a:lnTo>
                  <a:pt x="2334323" y="3060617"/>
                </a:lnTo>
                <a:lnTo>
                  <a:pt x="732000" y="4662939"/>
                </a:lnTo>
                <a:lnTo>
                  <a:pt x="0" y="3930939"/>
                </a:lnTo>
                <a:lnTo>
                  <a:pt x="1602322" y="2328616"/>
                </a:lnTo>
                <a:lnTo>
                  <a:pt x="5707" y="732001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873187" y="1720674"/>
            <a:ext cx="3415120" cy="3410946"/>
          </a:xfrm>
          <a:custGeom>
            <a:avLst/>
            <a:gdLst>
              <a:gd name="connsiteX0" fmla="*/ 737707 w 4668644"/>
              <a:gd name="connsiteY0" fmla="*/ 0 h 4662939"/>
              <a:gd name="connsiteX1" fmla="*/ 2334323 w 4668644"/>
              <a:gd name="connsiteY1" fmla="*/ 1596616 h 4662939"/>
              <a:gd name="connsiteX2" fmla="*/ 3930937 w 4668644"/>
              <a:gd name="connsiteY2" fmla="*/ 2 h 4662939"/>
              <a:gd name="connsiteX3" fmla="*/ 4662937 w 4668644"/>
              <a:gd name="connsiteY3" fmla="*/ 732002 h 4662939"/>
              <a:gd name="connsiteX4" fmla="*/ 3066323 w 4668644"/>
              <a:gd name="connsiteY4" fmla="*/ 2328616 h 4662939"/>
              <a:gd name="connsiteX5" fmla="*/ 4668644 w 4668644"/>
              <a:gd name="connsiteY5" fmla="*/ 3930937 h 4662939"/>
              <a:gd name="connsiteX6" fmla="*/ 3936644 w 4668644"/>
              <a:gd name="connsiteY6" fmla="*/ 4662938 h 4662939"/>
              <a:gd name="connsiteX7" fmla="*/ 2334323 w 4668644"/>
              <a:gd name="connsiteY7" fmla="*/ 3060617 h 4662939"/>
              <a:gd name="connsiteX8" fmla="*/ 732000 w 4668644"/>
              <a:gd name="connsiteY8" fmla="*/ 4662939 h 4662939"/>
              <a:gd name="connsiteX9" fmla="*/ 0 w 4668644"/>
              <a:gd name="connsiteY9" fmla="*/ 3930939 h 4662939"/>
              <a:gd name="connsiteX10" fmla="*/ 1602322 w 4668644"/>
              <a:gd name="connsiteY10" fmla="*/ 2328616 h 4662939"/>
              <a:gd name="connsiteX11" fmla="*/ 5707 w 4668644"/>
              <a:gd name="connsiteY11" fmla="*/ 732001 h 4662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68644" h="4662939">
                <a:moveTo>
                  <a:pt x="737707" y="0"/>
                </a:moveTo>
                <a:lnTo>
                  <a:pt x="2334323" y="1596616"/>
                </a:lnTo>
                <a:lnTo>
                  <a:pt x="3930937" y="2"/>
                </a:lnTo>
                <a:lnTo>
                  <a:pt x="4662937" y="732002"/>
                </a:lnTo>
                <a:lnTo>
                  <a:pt x="3066323" y="2328616"/>
                </a:lnTo>
                <a:lnTo>
                  <a:pt x="4668644" y="3930937"/>
                </a:lnTo>
                <a:lnTo>
                  <a:pt x="3936644" y="4662938"/>
                </a:lnTo>
                <a:lnTo>
                  <a:pt x="2334323" y="3060617"/>
                </a:lnTo>
                <a:lnTo>
                  <a:pt x="732000" y="4662939"/>
                </a:lnTo>
                <a:lnTo>
                  <a:pt x="0" y="3930939"/>
                </a:lnTo>
                <a:lnTo>
                  <a:pt x="1602322" y="2328616"/>
                </a:lnTo>
                <a:lnTo>
                  <a:pt x="5707" y="732001"/>
                </a:lnTo>
                <a:close/>
              </a:path>
            </a:pathLst>
          </a:cu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1619360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1 NGTF-dråper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B8D9503-0271-D343-98AC-2ABFEE6C5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16" y="499534"/>
            <a:ext cx="11168743" cy="638802"/>
          </a:xfrm>
        </p:spPr>
        <p:txBody>
          <a:bodyPr>
            <a:normAutofit/>
          </a:bodyPr>
          <a:lstStyle>
            <a:lvl1pPr algn="ctr">
              <a:defRPr sz="36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6BE09436-0BFD-CA43-B1A2-8FA28BB40D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0523" y="4422712"/>
            <a:ext cx="2470151" cy="1670180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rgbClr val="173F5F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79D85842-C90E-7448-96F4-A59A29F7175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49532" y="4422711"/>
            <a:ext cx="2470151" cy="1670180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rgbClr val="173F5F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6B807518-DCED-9D41-929A-A583BEFED95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38541" y="4422710"/>
            <a:ext cx="2470151" cy="1670180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rgbClr val="173F5F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BC9B28AC-5012-BC49-8ADB-5567CD0B6FE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27550" y="4422710"/>
            <a:ext cx="2470151" cy="1670180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rgbClr val="173F5F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8DC14E6B-2A9C-AD4F-A2E9-765EBBCC220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60522" y="1700634"/>
            <a:ext cx="2470151" cy="2470151"/>
          </a:xfrm>
          <a:prstGeom prst="teardrop">
            <a:avLst/>
          </a:prstGeom>
          <a:solidFill>
            <a:srgbClr val="1A485F"/>
          </a:solidFill>
          <a:ln w="101600" cmpd="dbl">
            <a:noFill/>
            <a:prstDash val="solid"/>
          </a:ln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hu-HU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D17FE52-3C10-B241-9163-0E4FC9059AE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449531" y="1700633"/>
            <a:ext cx="2470151" cy="2470151"/>
          </a:xfrm>
          <a:prstGeom prst="teardrop">
            <a:avLst/>
          </a:prstGeom>
          <a:solidFill>
            <a:srgbClr val="1A485F"/>
          </a:solidFill>
          <a:ln w="101600" cmpd="dbl">
            <a:noFill/>
            <a:prstDash val="solid"/>
          </a:ln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hu-HU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3900E540-642F-7545-8AAD-BFD84232502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238540" y="1700632"/>
            <a:ext cx="2470151" cy="2470151"/>
          </a:xfrm>
          <a:prstGeom prst="teardrop">
            <a:avLst/>
          </a:prstGeom>
          <a:solidFill>
            <a:srgbClr val="1A485F"/>
          </a:solidFill>
          <a:ln w="101600" cmpd="dbl">
            <a:noFill/>
            <a:prstDash val="solid"/>
          </a:ln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hu-HU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EEE6B483-B0F0-C143-8700-F8059B1BFAE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027550" y="1700631"/>
            <a:ext cx="2470151" cy="2470151"/>
          </a:xfrm>
          <a:prstGeom prst="teardrop">
            <a:avLst/>
          </a:prstGeom>
          <a:solidFill>
            <a:srgbClr val="1A485F"/>
          </a:solidFill>
          <a:ln w="101600" cmpd="dbl">
            <a:noFill/>
            <a:prstDash val="solid"/>
          </a:ln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3024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1 telefon">
    <p:bg>
      <p:bgPr>
        <a:pattFill prst="pct5">
          <a:fgClr>
            <a:schemeClr val="accent3">
              <a:lumMod val="40000"/>
              <a:lumOff val="60000"/>
            </a:schemeClr>
          </a:fgClr>
          <a:bgClr>
            <a:schemeClr val="bg1">
              <a:lumMod val="10000"/>
              <a:lumOff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060" y="-1134999"/>
            <a:ext cx="5339879" cy="912799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104" y="1341220"/>
            <a:ext cx="1942648" cy="3960529"/>
          </a:xfrm>
          <a:prstGeom prst="rect">
            <a:avLst/>
          </a:prstGeom>
          <a:effectLst/>
        </p:spPr>
      </p:pic>
      <p:sp>
        <p:nvSpPr>
          <p:cNvPr id="12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207706" y="1827994"/>
            <a:ext cx="1727361" cy="300795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CC0BC7F-BFBE-40C7-967B-198B94AFD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5461" y="152213"/>
            <a:ext cx="5221077" cy="1078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816172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2 laptop">
    <p:bg>
      <p:bgPr>
        <a:pattFill prst="pct5">
          <a:fgClr>
            <a:schemeClr val="accent3">
              <a:lumMod val="40000"/>
              <a:lumOff val="60000"/>
            </a:schemeClr>
          </a:fgClr>
          <a:bgClr>
            <a:schemeClr val="bg1">
              <a:lumMod val="10000"/>
              <a:lumOff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2421" y="1721608"/>
            <a:ext cx="6641556" cy="3899528"/>
          </a:xfrm>
          <a:prstGeom prst="rect">
            <a:avLst/>
          </a:prstGeom>
          <a:effectLst/>
        </p:spPr>
      </p:pic>
      <p:sp>
        <p:nvSpPr>
          <p:cNvPr id="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650042" y="1965872"/>
            <a:ext cx="5026766" cy="316395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5832999" y="5261284"/>
            <a:ext cx="660400" cy="138910"/>
          </a:xfrm>
          <a:prstGeom prst="rect">
            <a:avLst/>
          </a:prstGeom>
          <a:solidFill>
            <a:srgbClr val="1F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2D59BD1-653E-8749-B799-B392164AB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5461" y="152213"/>
            <a:ext cx="5221077" cy="1078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68106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-2 underforside">
    <p:bg>
      <p:bgPr>
        <a:solidFill>
          <a:srgbClr val="091A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2B007-3BA4-C743-AE0C-59807D264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58B72F-8E09-6944-A451-2DBEE1430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145448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3 dråpe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952500" y="857250"/>
            <a:ext cx="5143500" cy="5143500"/>
          </a:xfrm>
          <a:prstGeom prst="teardrop">
            <a:avLst/>
          </a:prstGeom>
          <a:pattFill prst="pct2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cxnSp>
        <p:nvCxnSpPr>
          <p:cNvPr id="5" name="Straight Connector 11">
            <a:extLst>
              <a:ext uri="{FF2B5EF4-FFF2-40B4-BE49-F238E27FC236}">
                <a16:creationId xmlns:a16="http://schemas.microsoft.com/office/drawing/2014/main" id="{159321D9-E199-7D40-BE4F-2602A94FDAD0}"/>
              </a:ext>
            </a:extLst>
          </p:cNvPr>
          <p:cNvCxnSpPr>
            <a:cxnSpLocks/>
          </p:cNvCxnSpPr>
          <p:nvPr userDrawn="1"/>
        </p:nvCxnSpPr>
        <p:spPr>
          <a:xfrm>
            <a:off x="6705600" y="2823910"/>
            <a:ext cx="2266557" cy="0"/>
          </a:xfrm>
          <a:prstGeom prst="line">
            <a:avLst/>
          </a:prstGeom>
          <a:ln w="508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tel 1">
            <a:extLst>
              <a:ext uri="{FF2B5EF4-FFF2-40B4-BE49-F238E27FC236}">
                <a16:creationId xmlns:a16="http://schemas.microsoft.com/office/drawing/2014/main" id="{6830EEF6-3712-CA4E-A7D9-F6EA9065EF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5600" y="3214202"/>
            <a:ext cx="5143500" cy="98775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="1" spc="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Undertittel 2">
            <a:extLst>
              <a:ext uri="{FF2B5EF4-FFF2-40B4-BE49-F238E27FC236}">
                <a16:creationId xmlns:a16="http://schemas.microsoft.com/office/drawing/2014/main" id="{822C2ECD-7276-D743-9F31-1E4489B767CF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6705600" y="4202006"/>
            <a:ext cx="5143500" cy="1581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60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82645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4 sirkel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952500" y="857250"/>
            <a:ext cx="5143500" cy="5143500"/>
          </a:xfrm>
          <a:prstGeom prst="ellipse">
            <a:avLst/>
          </a:prstGeom>
          <a:pattFill prst="pct2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cxnSp>
        <p:nvCxnSpPr>
          <p:cNvPr id="5" name="Straight Connector 11">
            <a:extLst>
              <a:ext uri="{FF2B5EF4-FFF2-40B4-BE49-F238E27FC236}">
                <a16:creationId xmlns:a16="http://schemas.microsoft.com/office/drawing/2014/main" id="{159321D9-E199-7D40-BE4F-2602A94FDAD0}"/>
              </a:ext>
            </a:extLst>
          </p:cNvPr>
          <p:cNvCxnSpPr>
            <a:cxnSpLocks/>
          </p:cNvCxnSpPr>
          <p:nvPr userDrawn="1"/>
        </p:nvCxnSpPr>
        <p:spPr>
          <a:xfrm>
            <a:off x="6705600" y="2823910"/>
            <a:ext cx="2266557" cy="0"/>
          </a:xfrm>
          <a:prstGeom prst="line">
            <a:avLst/>
          </a:prstGeom>
          <a:ln w="508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tel 1">
            <a:extLst>
              <a:ext uri="{FF2B5EF4-FFF2-40B4-BE49-F238E27FC236}">
                <a16:creationId xmlns:a16="http://schemas.microsoft.com/office/drawing/2014/main" id="{6830EEF6-3712-CA4E-A7D9-F6EA9065EF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5600" y="3214202"/>
            <a:ext cx="5143500" cy="98775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="1" spc="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Undertittel 2">
            <a:extLst>
              <a:ext uri="{FF2B5EF4-FFF2-40B4-BE49-F238E27FC236}">
                <a16:creationId xmlns:a16="http://schemas.microsoft.com/office/drawing/2014/main" id="{822C2ECD-7276-D743-9F31-1E4489B767CF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6705600" y="4202006"/>
            <a:ext cx="5143500" cy="1581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60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70177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1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DBACC8-A51A-45DC-9BD9-D65B33AA6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D5C6C-A223-4D9A-8D32-F7287079E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7229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2 teks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53348E-381D-4D58-874E-A6F56488D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D293246-DD40-4521-A65D-7DA5C7A57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4559"/>
            <a:ext cx="5221077" cy="3832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2586F2F-5EC5-4F63-BBA0-872173CA8E0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32723" y="1844560"/>
            <a:ext cx="5221077" cy="3832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3856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3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132725" y="-1"/>
            <a:ext cx="6059275" cy="6411817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9E5ACEC-E502-4067-ADAA-8459D0B6C1A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1844559"/>
            <a:ext cx="5221077" cy="3832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0A899599-A265-44C5-ABE1-AACCB8018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221077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945656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4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241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1 bilde og prof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3514134C-AFBF-4446-B52F-826525876CE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92000" cy="5706736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1149490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A1AD779-A28B-D94F-A296-D1463623699C}"/>
              </a:ext>
            </a:extLst>
          </p:cNvPr>
          <p:cNvSpPr/>
          <p:nvPr userDrawn="1"/>
        </p:nvSpPr>
        <p:spPr>
          <a:xfrm>
            <a:off x="1" y="6411053"/>
            <a:ext cx="12371942" cy="345346"/>
          </a:xfrm>
          <a:prstGeom prst="rect">
            <a:avLst/>
          </a:prstGeom>
          <a:solidFill>
            <a:srgbClr val="173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B14B87-28CD-0842-9BAE-EE4C0CD8D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E95C4-A5DD-3C43-B740-971D4410E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C5F756-3A6C-8E40-B709-21D8BD9BB11F}"/>
              </a:ext>
            </a:extLst>
          </p:cNvPr>
          <p:cNvSpPr txBox="1"/>
          <p:nvPr userDrawn="1"/>
        </p:nvSpPr>
        <p:spPr>
          <a:xfrm>
            <a:off x="1161361" y="6459061"/>
            <a:ext cx="35364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Norges Gymnastikk- og Turnforbund</a:t>
            </a:r>
          </a:p>
          <a:p>
            <a:endParaRPr lang="nb-NO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F0418F8-A659-324F-8CF9-C87A621F20C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38095" y="5742136"/>
            <a:ext cx="1690704" cy="113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1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6" r:id="rId3"/>
    <p:sldLayoutId id="2147483664" r:id="rId4"/>
    <p:sldLayoutId id="2147483670" r:id="rId5"/>
    <p:sldLayoutId id="2147483671" r:id="rId6"/>
    <p:sldLayoutId id="2147483662" r:id="rId7"/>
    <p:sldLayoutId id="2147483665" r:id="rId8"/>
    <p:sldLayoutId id="2147483658" r:id="rId9"/>
    <p:sldLayoutId id="2147483667" r:id="rId10"/>
    <p:sldLayoutId id="2147483663" r:id="rId11"/>
    <p:sldLayoutId id="2147483660" r:id="rId12"/>
    <p:sldLayoutId id="2147483661" r:id="rId13"/>
    <p:sldLayoutId id="2147483655" r:id="rId14"/>
    <p:sldLayoutId id="2147483656" r:id="rId15"/>
    <p:sldLayoutId id="214748365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gymogturn.no/nyhetsbrev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kompetanse@gymogturn.no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ymogturn.no/kalender/" TargetMode="External"/><Relationship Id="rId2" Type="http://schemas.openxmlformats.org/officeDocument/2006/relationships/hyperlink" Target="https://gymogturn.no/vestland/arrangement-vestland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arrangement@gymogturn.n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ymogturn.no/ressurser-og-verktoy/forsikring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vestlandgtk@gymogturn.no" TargetMode="External"/><Relationship Id="rId2" Type="http://schemas.openxmlformats.org/officeDocument/2006/relationships/hyperlink" Target="https://gymogturn.no/om-ngtf/ledige-stillinger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gymogturn.no/nyhetsinnlegg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maria.dalsbo@gymogturn.no" TargetMode="External"/><Relationship Id="rId3" Type="http://schemas.openxmlformats.org/officeDocument/2006/relationships/hyperlink" Target="mailto:arrangement@gymogturn.no" TargetMode="External"/><Relationship Id="rId7" Type="http://schemas.openxmlformats.org/officeDocument/2006/relationships/hyperlink" Target="mailto:varsling@gymogturn.no" TargetMode="External"/><Relationship Id="rId2" Type="http://schemas.openxmlformats.org/officeDocument/2006/relationships/hyperlink" Target="mailto:vestlandgtk@gymogturn.no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kompetanse@gymogturn.no" TargetMode="External"/><Relationship Id="rId5" Type="http://schemas.openxmlformats.org/officeDocument/2006/relationships/hyperlink" Target="mailto:bredde@gymogturn.no" TargetMode="External"/><Relationship Id="rId4" Type="http://schemas.openxmlformats.org/officeDocument/2006/relationships/hyperlink" Target="mailto:okonomi@gymogturn.n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63833341-B9BD-484C-85AE-067AE9CA6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1" y="1968415"/>
            <a:ext cx="5048938" cy="323333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35D769-C4CE-1947-BDF6-7FA026CE0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976" y="491538"/>
            <a:ext cx="7364048" cy="1476877"/>
          </a:xfrm>
        </p:spPr>
        <p:txBody>
          <a:bodyPr anchor="ctr">
            <a:normAutofit/>
          </a:bodyPr>
          <a:lstStyle/>
          <a:p>
            <a:r>
              <a:rPr lang="nb-NO" sz="4800" b="1" dirty="0"/>
              <a:t>Informasjon til klubber</a:t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4303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46B353-4CC9-4C8A-8A23-97D0C3DDD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765" y="2917861"/>
            <a:ext cx="10515600" cy="5005709"/>
          </a:xfrm>
        </p:spPr>
        <p:txBody>
          <a:bodyPr/>
          <a:lstStyle/>
          <a:p>
            <a:r>
              <a:rPr lang="nb-NO" dirty="0"/>
              <a:t>Husk å abonnere på kretsens (og gjerne også gren) sine nyhetsbrev. Det er her det sendes ut informasjon</a:t>
            </a:r>
          </a:p>
          <a:p>
            <a:pPr marL="0" indent="0">
              <a:buNone/>
            </a:pPr>
            <a:r>
              <a:rPr lang="nb-NO" dirty="0">
                <a:hlinkClick r:id="rId2"/>
              </a:rPr>
              <a:t>https://gymogturn.no/nyhetsbrev/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Lik veldig gjerne kretsen på Facebook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26" name="Bilde 2">
            <a:extLst>
              <a:ext uri="{FF2B5EF4-FFF2-40B4-BE49-F238E27FC236}">
                <a16:creationId xmlns:a16="http://schemas.microsoft.com/office/drawing/2014/main" id="{8113571F-B281-4F66-A0C1-13F6C8A60F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4" b="76278"/>
          <a:stretch/>
        </p:blipFill>
        <p:spPr bwMode="auto">
          <a:xfrm>
            <a:off x="2146749" y="452063"/>
            <a:ext cx="7898502" cy="210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0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3E7DB2-EC9A-474C-83EB-352FA877D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546"/>
            <a:ext cx="10515600" cy="1325563"/>
          </a:xfrm>
        </p:spPr>
        <p:txBody>
          <a:bodyPr/>
          <a:lstStyle/>
          <a:p>
            <a:pPr algn="ctr"/>
            <a:r>
              <a:rPr lang="nb-NO" dirty="0"/>
              <a:t>Kursønsker og gjennomføring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432DB28-E0F1-454A-8A57-791711777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11" y="1825625"/>
            <a:ext cx="4206411" cy="4351338"/>
          </a:xfrm>
        </p:spPr>
        <p:txBody>
          <a:bodyPr/>
          <a:lstStyle/>
          <a:p>
            <a:r>
              <a:rPr lang="nb-NO" dirty="0"/>
              <a:t>Kompetanseavdelingen står for all form forkartlegging, planlegging, gjennomføring</a:t>
            </a:r>
          </a:p>
          <a:p>
            <a:pPr marL="0" indent="0">
              <a:buNone/>
            </a:pPr>
            <a:endParaRPr lang="nb-NO" dirty="0">
              <a:hlinkClick r:id="rId2"/>
            </a:endParaRPr>
          </a:p>
          <a:p>
            <a:pPr marL="0" indent="0">
              <a:buNone/>
            </a:pPr>
            <a:r>
              <a:rPr lang="nb-NO" sz="2400" dirty="0">
                <a:hlinkClick r:id="rId2"/>
              </a:rPr>
              <a:t>kompetanse@gymogturn.no</a:t>
            </a:r>
            <a:r>
              <a:rPr lang="nb-NO" sz="2400" dirty="0"/>
              <a:t>   </a:t>
            </a:r>
          </a:p>
          <a:p>
            <a:endParaRPr lang="nb-NO" dirty="0"/>
          </a:p>
        </p:txBody>
      </p:sp>
      <p:graphicFrame>
        <p:nvGraphicFramePr>
          <p:cNvPr id="4" name="Tabell 2">
            <a:extLst>
              <a:ext uri="{FF2B5EF4-FFF2-40B4-BE49-F238E27FC236}">
                <a16:creationId xmlns:a16="http://schemas.microsoft.com/office/drawing/2014/main" id="{3558CB0B-EDB3-4055-A11B-1C1967852E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991288"/>
              </p:ext>
            </p:extLst>
          </p:nvPr>
        </p:nvGraphicFramePr>
        <p:xfrm>
          <a:off x="5044611" y="1349307"/>
          <a:ext cx="6883580" cy="4827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4546">
                  <a:extLst>
                    <a:ext uri="{9D8B030D-6E8A-4147-A177-3AD203B41FA5}">
                      <a16:colId xmlns:a16="http://schemas.microsoft.com/office/drawing/2014/main" val="1464662133"/>
                    </a:ext>
                  </a:extLst>
                </a:gridCol>
                <a:gridCol w="1919034">
                  <a:extLst>
                    <a:ext uri="{9D8B030D-6E8A-4147-A177-3AD203B41FA5}">
                      <a16:colId xmlns:a16="http://schemas.microsoft.com/office/drawing/2014/main" val="324333682"/>
                    </a:ext>
                  </a:extLst>
                </a:gridCol>
              </a:tblGrid>
              <a:tr h="326067">
                <a:tc>
                  <a:txBody>
                    <a:bodyPr/>
                    <a:lstStyle/>
                    <a:p>
                      <a:r>
                        <a:rPr lang="nb-NO" dirty="0"/>
                        <a:t>Hva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Dato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287866"/>
                  </a:ext>
                </a:extLst>
              </a:tr>
              <a:tr h="438536">
                <a:tc>
                  <a:txBody>
                    <a:bodyPr/>
                    <a:lstStyle/>
                    <a:p>
                      <a:r>
                        <a:rPr lang="nb-NO" dirty="0"/>
                        <a:t>Spørreskjema klubber om kursønsker, høst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1. mars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974359"/>
                  </a:ext>
                </a:extLst>
              </a:tr>
              <a:tr h="326067">
                <a:tc>
                  <a:txBody>
                    <a:bodyPr/>
                    <a:lstStyle/>
                    <a:p>
                      <a:r>
                        <a:rPr lang="nb-NO" dirty="0"/>
                        <a:t>Frist kursønsker, høst for klubbene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15.mars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768967"/>
                  </a:ext>
                </a:extLst>
              </a:tr>
              <a:tr h="326067">
                <a:tc>
                  <a:txBody>
                    <a:bodyPr/>
                    <a:lstStyle/>
                    <a:p>
                      <a:r>
                        <a:rPr lang="nb-NO" dirty="0"/>
                        <a:t>Samla ønsker sende til krets for prioritering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20.mars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406786"/>
                  </a:ext>
                </a:extLst>
              </a:tr>
              <a:tr h="326067">
                <a:tc>
                  <a:txBody>
                    <a:bodyPr/>
                    <a:lstStyle/>
                    <a:p>
                      <a:r>
                        <a:rPr lang="nb-NO" dirty="0"/>
                        <a:t>Krets returnerer prioriteringsliste </a:t>
                      </a:r>
                      <a:r>
                        <a:rPr lang="nb-NO" dirty="0" err="1"/>
                        <a:t>jf</a:t>
                      </a:r>
                      <a:r>
                        <a:rPr lang="nb-NO" dirty="0"/>
                        <a:t> budsjett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31.mars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101497"/>
                  </a:ext>
                </a:extLst>
              </a:tr>
              <a:tr h="326067">
                <a:tc>
                  <a:txBody>
                    <a:bodyPr/>
                    <a:lstStyle/>
                    <a:p>
                      <a:r>
                        <a:rPr lang="nb-NO" dirty="0"/>
                        <a:t>Utarbeide kursplan (arbeidsmøte)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April- mai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24830"/>
                  </a:ext>
                </a:extLst>
              </a:tr>
              <a:tr h="326067">
                <a:tc>
                  <a:txBody>
                    <a:bodyPr/>
                    <a:lstStyle/>
                    <a:p>
                      <a:r>
                        <a:rPr lang="nb-NO" dirty="0"/>
                        <a:t>Sende ut kursplan, høst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1. juni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863083"/>
                  </a:ext>
                </a:extLst>
              </a:tr>
              <a:tr h="326067">
                <a:tc>
                  <a:txBody>
                    <a:bodyPr/>
                    <a:lstStyle/>
                    <a:p>
                      <a:r>
                        <a:rPr lang="nb-NO" dirty="0"/>
                        <a:t>Spørreskjema klubber om kursønsker, vår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1. oktober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168199"/>
                  </a:ext>
                </a:extLst>
              </a:tr>
              <a:tr h="326067">
                <a:tc>
                  <a:txBody>
                    <a:bodyPr/>
                    <a:lstStyle/>
                    <a:p>
                      <a:r>
                        <a:rPr lang="nb-NO" dirty="0"/>
                        <a:t>Frist kursønsker, vår for klubbene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15.oktober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730455"/>
                  </a:ext>
                </a:extLst>
              </a:tr>
              <a:tr h="326067">
                <a:tc>
                  <a:txBody>
                    <a:bodyPr/>
                    <a:lstStyle/>
                    <a:p>
                      <a:r>
                        <a:rPr lang="nb-NO" dirty="0"/>
                        <a:t>Samla ønsker sende til krets for prioritering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20.oktober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748135"/>
                  </a:ext>
                </a:extLst>
              </a:tr>
              <a:tr h="326067">
                <a:tc>
                  <a:txBody>
                    <a:bodyPr/>
                    <a:lstStyle/>
                    <a:p>
                      <a:r>
                        <a:rPr lang="nb-NO" dirty="0"/>
                        <a:t>Krets returnerer prioriteringsliste </a:t>
                      </a:r>
                      <a:r>
                        <a:rPr lang="nb-NO" dirty="0" err="1"/>
                        <a:t>jf</a:t>
                      </a:r>
                      <a:r>
                        <a:rPr lang="nb-NO" dirty="0"/>
                        <a:t> budsjett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31. oktober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803207"/>
                  </a:ext>
                </a:extLst>
              </a:tr>
              <a:tr h="326067">
                <a:tc>
                  <a:txBody>
                    <a:bodyPr/>
                    <a:lstStyle/>
                    <a:p>
                      <a:r>
                        <a:rPr lang="nb-NO" dirty="0"/>
                        <a:t>Utarbeide kursplan (arbeidsmøte)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november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544299"/>
                  </a:ext>
                </a:extLst>
              </a:tr>
              <a:tr h="326067">
                <a:tc>
                  <a:txBody>
                    <a:bodyPr/>
                    <a:lstStyle/>
                    <a:p>
                      <a:r>
                        <a:rPr lang="nb-NO" dirty="0"/>
                        <a:t>Sende ut kursplan, vår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1. desember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508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599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66CCC2-29B5-47CC-BCE8-4EFA35A76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200" dirty="0"/>
              <a:t>Terminliste og arrangement</a:t>
            </a:r>
            <a:endParaRPr lang="nb-NO" sz="3200" b="1" u="sng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E5B6CBB-1C9F-477C-B6EA-E4B466F8E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Terminlista til Vestland GTK: </a:t>
            </a:r>
            <a:r>
              <a:rPr lang="nb-NO" dirty="0">
                <a:hlinkClick r:id="rId2"/>
              </a:rPr>
              <a:t>https://gymogturn.no/vestland/arrangement-vestland/</a:t>
            </a:r>
            <a:r>
              <a:rPr lang="nb-NO" dirty="0"/>
              <a:t> 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Komplett terminliste: </a:t>
            </a:r>
            <a:r>
              <a:rPr lang="nb-NO" dirty="0">
                <a:hlinkClick r:id="rId3"/>
              </a:rPr>
              <a:t>https://gymogturn.no/kalender/</a:t>
            </a:r>
            <a:r>
              <a:rPr lang="nb-NO" dirty="0"/>
              <a:t> </a:t>
            </a:r>
          </a:p>
          <a:p>
            <a:endParaRPr lang="nb-NO" dirty="0"/>
          </a:p>
          <a:p>
            <a:pPr marL="0" indent="0" algn="ctr">
              <a:buNone/>
            </a:pPr>
            <a:r>
              <a:rPr lang="nb-NO" dirty="0"/>
              <a:t>Spørsmål og informasjon ang arrangementer sendes og finnes hos Konsulent Arrangement: </a:t>
            </a:r>
            <a:r>
              <a:rPr lang="nb-NO" dirty="0">
                <a:hlinkClick r:id="rId4"/>
              </a:rPr>
              <a:t>arrangement@gymogturn.no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3768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57F18C-941C-4955-BDE7-4CAD2161B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/>
              <a:t>Trenerlisens og konkurranselisens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55EB397-64F7-48C3-B8D3-B69C02A18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4559"/>
            <a:ext cx="5221077" cy="3832341"/>
          </a:xfrm>
        </p:spPr>
        <p:txBody>
          <a:bodyPr>
            <a:normAutofit/>
          </a:bodyPr>
          <a:lstStyle/>
          <a:p>
            <a:r>
              <a:rPr lang="nb-NO" sz="2600"/>
              <a:t>Viktig å sørge for at trenere har trenerlisens (gir avslag på kurs): </a:t>
            </a:r>
            <a:r>
              <a:rPr lang="nb-NO" sz="2600">
                <a:hlinkClick r:id="rId2"/>
              </a:rPr>
              <a:t>https://gymogturn.no/ressurser-og-verktoy/forsikring/</a:t>
            </a:r>
            <a:r>
              <a:rPr lang="nb-NO" sz="2600"/>
              <a:t> </a:t>
            </a:r>
          </a:p>
          <a:p>
            <a:pPr marL="0" indent="0">
              <a:buNone/>
            </a:pPr>
            <a:endParaRPr lang="nb-NO" sz="2600"/>
          </a:p>
          <a:p>
            <a:r>
              <a:rPr lang="nb-NO" sz="2600"/>
              <a:t>Sørg for at konkurransegymnaster har tegnet, og betalt, </a:t>
            </a:r>
            <a:r>
              <a:rPr lang="nb-NO" sz="2600" err="1"/>
              <a:t>konkuranselisens</a:t>
            </a:r>
            <a:endParaRPr lang="nb-NO" sz="260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79F9236-225E-4491-8B98-528EC3756D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37" t="12884" r="10505" b="5323"/>
          <a:stretch/>
        </p:blipFill>
        <p:spPr>
          <a:xfrm>
            <a:off x="6132723" y="2292302"/>
            <a:ext cx="5221077" cy="29368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2219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032EFBE-8758-49C8-A6EE-6E5F15B9C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200" dirty="0"/>
              <a:t>Nettside og sosiale medier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B3C7A5E-D042-416B-8B6D-3C6288C4D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849"/>
            <a:ext cx="10515600" cy="4646114"/>
          </a:xfrm>
        </p:spPr>
        <p:txBody>
          <a:bodyPr>
            <a:normAutofit lnSpcReduction="10000"/>
          </a:bodyPr>
          <a:lstStyle/>
          <a:p>
            <a:r>
              <a:rPr lang="nb-NO" dirty="0"/>
              <a:t>Har dere stillingsutlysning dere ønsker på NGTF sin side kan den registreres her: </a:t>
            </a:r>
            <a:r>
              <a:rPr lang="nb-NO" dirty="0">
                <a:hlinkClick r:id="rId2"/>
              </a:rPr>
              <a:t>https://gymogturn.no/om-ngtf/ledige-stillinger/</a:t>
            </a:r>
            <a:r>
              <a:rPr lang="nb-NO" dirty="0"/>
              <a:t> </a:t>
            </a:r>
          </a:p>
          <a:p>
            <a:r>
              <a:rPr lang="nb-NO" dirty="0"/>
              <a:t>For informasjon på kretsens hjemmeside kontakt kretsen; </a:t>
            </a:r>
            <a:r>
              <a:rPr lang="nb-NO" dirty="0">
                <a:hlinkClick r:id="rId3"/>
              </a:rPr>
              <a:t>vestlandgtk@gymogturn.no</a:t>
            </a:r>
            <a:r>
              <a:rPr lang="nb-NO" dirty="0"/>
              <a:t> </a:t>
            </a:r>
          </a:p>
          <a:p>
            <a:r>
              <a:rPr lang="nb-NO" dirty="0"/>
              <a:t>Ønsker dere å få ut informasjon om et arrangement som har vært kan kretsen informeres for deling på Facebook og det kan registreres på nettsidene til NGTF her: </a:t>
            </a:r>
            <a:r>
              <a:rPr lang="nb-NO" dirty="0">
                <a:hlinkClick r:id="rId4"/>
              </a:rPr>
              <a:t>https://gymogturn.no/nyhetsinnlegg/</a:t>
            </a:r>
            <a:r>
              <a:rPr lang="nb-NO" dirty="0"/>
              <a:t> </a:t>
            </a:r>
          </a:p>
          <a:p>
            <a:r>
              <a:rPr lang="nb-NO" dirty="0"/>
              <a:t>Informasjon om camper/ferieskoler </a:t>
            </a:r>
            <a:r>
              <a:rPr lang="nb-NO" dirty="0" err="1"/>
              <a:t>osv</a:t>
            </a:r>
            <a:r>
              <a:rPr lang="nb-NO" dirty="0"/>
              <a:t> kan deles på kretsens Facebook, kontakt da kretsen: </a:t>
            </a:r>
            <a:r>
              <a:rPr lang="nb-NO" dirty="0">
                <a:hlinkClick r:id="rId3"/>
              </a:rPr>
              <a:t>vestlandgtk@gymogturn.no</a:t>
            </a:r>
            <a:r>
              <a:rPr lang="nb-NO" dirty="0"/>
              <a:t>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2106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FD4D18-ED7D-4014-AD38-204B3BC0A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200" dirty="0"/>
              <a:t>Kontakte NGTF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3C4B27-FB16-41A4-B4A6-463948F76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108"/>
            <a:ext cx="10515600" cy="4748855"/>
          </a:xfrm>
        </p:spPr>
        <p:txBody>
          <a:bodyPr>
            <a:normAutofit lnSpcReduction="10000"/>
          </a:bodyPr>
          <a:lstStyle/>
          <a:p>
            <a:r>
              <a:rPr lang="nb-NO" dirty="0"/>
              <a:t>Vestland GTK: </a:t>
            </a:r>
            <a:r>
              <a:rPr lang="nb-NO" dirty="0">
                <a:hlinkClick r:id="rId2"/>
              </a:rPr>
              <a:t>vestlandgtk@gymogturn.no</a:t>
            </a:r>
            <a:r>
              <a:rPr lang="nb-NO" dirty="0"/>
              <a:t> </a:t>
            </a:r>
          </a:p>
          <a:p>
            <a:r>
              <a:rPr lang="nb-NO" dirty="0"/>
              <a:t>Invitasjoner og informasjon ang arrangementer</a:t>
            </a:r>
            <a:br>
              <a:rPr lang="nb-NO" dirty="0"/>
            </a:br>
            <a:r>
              <a:rPr lang="nb-NO" dirty="0">
                <a:hlinkClick r:id="rId3"/>
              </a:rPr>
              <a:t>arrangement@gymogturn.no</a:t>
            </a:r>
            <a:endParaRPr lang="nb-NO" dirty="0"/>
          </a:p>
          <a:p>
            <a:r>
              <a:rPr lang="nb-NO" dirty="0"/>
              <a:t>Økonomispørsmål</a:t>
            </a:r>
            <a:br>
              <a:rPr lang="nb-NO" dirty="0"/>
            </a:br>
            <a:r>
              <a:rPr lang="nb-NO" dirty="0">
                <a:hlinkClick r:id="rId4"/>
              </a:rPr>
              <a:t>okonomi@gymogturn.no</a:t>
            </a:r>
            <a:endParaRPr lang="nb-NO" dirty="0"/>
          </a:p>
          <a:p>
            <a:r>
              <a:rPr lang="nb-NO" dirty="0"/>
              <a:t>Spørsmål om konsepter og nasjonale breddearrangementer</a:t>
            </a:r>
            <a:br>
              <a:rPr lang="nb-NO" dirty="0"/>
            </a:br>
            <a:r>
              <a:rPr lang="nb-NO" dirty="0">
                <a:hlinkClick r:id="rId5"/>
              </a:rPr>
              <a:t>bredde@gymogturn.no</a:t>
            </a:r>
            <a:endParaRPr lang="nb-NO" dirty="0"/>
          </a:p>
          <a:p>
            <a:r>
              <a:rPr lang="nb-NO" dirty="0"/>
              <a:t>Spørsmål om kurs og utdanning</a:t>
            </a:r>
            <a:br>
              <a:rPr lang="nb-NO" dirty="0"/>
            </a:br>
            <a:r>
              <a:rPr lang="nb-NO" dirty="0">
                <a:hlinkClick r:id="rId6"/>
              </a:rPr>
              <a:t>kompetanse@gymogturn.no</a:t>
            </a:r>
            <a:endParaRPr lang="nb-NO" dirty="0"/>
          </a:p>
          <a:p>
            <a:r>
              <a:rPr lang="nb-NO" dirty="0"/>
              <a:t>Varslinger og verdiarbeid</a:t>
            </a:r>
            <a:br>
              <a:rPr lang="nb-NO" dirty="0"/>
            </a:br>
            <a:r>
              <a:rPr lang="nb-NO" dirty="0">
                <a:hlinkClick r:id="rId7"/>
              </a:rPr>
              <a:t>varsling@gymogturn.no</a:t>
            </a:r>
            <a:r>
              <a:rPr lang="nb-NO" dirty="0"/>
              <a:t> / </a:t>
            </a:r>
            <a:r>
              <a:rPr lang="nb-NO" dirty="0">
                <a:hlinkClick r:id="rId8"/>
              </a:rPr>
              <a:t>maria.dalsbo@gymogturn.no</a:t>
            </a:r>
            <a:r>
              <a:rPr lang="nb-NO" dirty="0"/>
              <a:t>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91196555"/>
      </p:ext>
    </p:extLst>
  </p:cSld>
  <p:clrMapOvr>
    <a:masterClrMapping/>
  </p:clrMapOvr>
</p:sld>
</file>

<file path=ppt/theme/theme1.xml><?xml version="1.0" encoding="utf-8"?>
<a:theme xmlns:a="http://schemas.openxmlformats.org/drawingml/2006/main" name="NGTF 2019">
  <a:themeElements>
    <a:clrScheme name="Egendefinert 1">
      <a:dk1>
        <a:srgbClr val="000000"/>
      </a:dk1>
      <a:lt1>
        <a:srgbClr val="FFFFFF"/>
      </a:lt1>
      <a:dk2>
        <a:srgbClr val="2A3B35"/>
      </a:dk2>
      <a:lt2>
        <a:srgbClr val="878787"/>
      </a:lt2>
      <a:accent1>
        <a:srgbClr val="D21125"/>
      </a:accent1>
      <a:accent2>
        <a:srgbClr val="1C3664"/>
      </a:accent2>
      <a:accent3>
        <a:srgbClr val="284C52"/>
      </a:accent3>
      <a:accent4>
        <a:srgbClr val="F796A0"/>
      </a:accent4>
      <a:accent5>
        <a:srgbClr val="88A7DE"/>
      </a:accent5>
      <a:accent6>
        <a:srgbClr val="63A7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117C6BF5-9E4E-4323-A096-1A060D3B18B7}" vid="{188EF4B1-E5AD-42FD-9E59-0D0A64DB7C1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3FBA7688A9D741AA9014646D14F40D" ma:contentTypeVersion="14" ma:contentTypeDescription="Opprett et nytt dokument." ma:contentTypeScope="" ma:versionID="14295baf34c31fed1afb92b6b5fe6f84">
  <xsd:schema xmlns:xsd="http://www.w3.org/2001/XMLSchema" xmlns:xs="http://www.w3.org/2001/XMLSchema" xmlns:p="http://schemas.microsoft.com/office/2006/metadata/properties" xmlns:ns2="f6b277fd-a029-4900-b985-7b95e2b0b566" xmlns:ns3="27524694-b7eb-4b69-a9f5-457342c229a4" xmlns:ns4="9e538389-cabc-4d4e-918a-8beb7ac0ecaa" targetNamespace="http://schemas.microsoft.com/office/2006/metadata/properties" ma:root="true" ma:fieldsID="ef7cdfd79dfcd9a58efac5c6b81c4b8b" ns2:_="" ns3:_="" ns4:_="">
    <xsd:import namespace="f6b277fd-a029-4900-b985-7b95e2b0b566"/>
    <xsd:import namespace="27524694-b7eb-4b69-a9f5-457342c229a4"/>
    <xsd:import namespace="9e538389-cabc-4d4e-918a-8beb7ac0ec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b277fd-a029-4900-b985-7b95e2b0b5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emerkelapper" ma:readOnly="false" ma:fieldId="{5cf76f15-5ced-4ddc-b409-7134ff3c332f}" ma:taxonomyMulti="true" ma:sspId="7c35df68-1123-4a3a-b80a-3e4e7d44f2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524694-b7eb-4b69-a9f5-457342c229a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38389-cabc-4d4e-918a-8beb7ac0eca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6b8546a9-c0b1-4810-a339-0a27b544f7b1}" ma:internalName="TaxCatchAll" ma:showField="CatchAllData" ma:web="27524694-b7eb-4b69-a9f5-457342c229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b277fd-a029-4900-b985-7b95e2b0b566">
      <Terms xmlns="http://schemas.microsoft.com/office/infopath/2007/PartnerControls"/>
    </lcf76f155ced4ddcb4097134ff3c332f>
    <TaxCatchAll xmlns="9e538389-cabc-4d4e-918a-8beb7ac0ecaa" xsi:nil="true"/>
  </documentManagement>
</p:properties>
</file>

<file path=customXml/itemProps1.xml><?xml version="1.0" encoding="utf-8"?>
<ds:datastoreItem xmlns:ds="http://schemas.openxmlformats.org/officeDocument/2006/customXml" ds:itemID="{B71EF85C-6D23-4915-99D2-1BD25DFEF9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0339C0-E456-4B5B-A21D-6C3EDE54AF04}"/>
</file>

<file path=customXml/itemProps3.xml><?xml version="1.0" encoding="utf-8"?>
<ds:datastoreItem xmlns:ds="http://schemas.openxmlformats.org/officeDocument/2006/customXml" ds:itemID="{CD38648A-838B-427C-A974-E4CBFBB1562A}">
  <ds:schemaRefs>
    <ds:schemaRef ds:uri="http://purl.org/dc/terms/"/>
    <ds:schemaRef ds:uri="http://schemas.openxmlformats.org/package/2006/metadata/core-properties"/>
    <ds:schemaRef ds:uri="f6b277fd-a029-4900-b985-7b95e2b0b566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27524694-b7eb-4b69-a9f5-457342c229a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NGTF_PP mal (1)</Template>
  <TotalTime>4597</TotalTime>
  <Words>411</Words>
  <Application>Microsoft Office PowerPoint</Application>
  <PresentationFormat>Widescreen</PresentationFormat>
  <Paragraphs>57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Source Sans Pro</vt:lpstr>
      <vt:lpstr>NGTF 2019</vt:lpstr>
      <vt:lpstr>Informasjon til klubber </vt:lpstr>
      <vt:lpstr>PowerPoint-presentasjon</vt:lpstr>
      <vt:lpstr>Kursønsker og gjennomføring</vt:lpstr>
      <vt:lpstr>Terminliste og arrangement</vt:lpstr>
      <vt:lpstr>Trenerlisens og konkurranselisens</vt:lpstr>
      <vt:lpstr>Nettside og sosiale medier</vt:lpstr>
      <vt:lpstr>Kontakte NGTF</vt:lpstr>
    </vt:vector>
  </TitlesOfParts>
  <Company>Helse Midt-Norge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NORGES GYMNASTIKK-  OG TURNFORBUND</dc:title>
  <dc:creator>Garshol, Nina Cathrin</dc:creator>
  <cp:lastModifiedBy>Dalsbø, Maria</cp:lastModifiedBy>
  <cp:revision>168</cp:revision>
  <dcterms:created xsi:type="dcterms:W3CDTF">2020-05-05T08:31:01Z</dcterms:created>
  <dcterms:modified xsi:type="dcterms:W3CDTF">2021-10-09T10:45:39Z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0x010100C53FBA7688A9D741AA9014646D14F40D</vt:lpwstr>
  </property>
  <property fmtid="{D5CDD505-2E9C-101B-9397-08002B2CF9AE}" pid="3" name="_dlc_DocIdItemGuid">
    <vt:lpwstr>a310eec0-0766-49bf-83b6-beacfa341b9f</vt:lpwstr>
  </property>
  <property fmtid="{D5CDD505-2E9C-101B-9397-08002B2CF9AE}" pid="4" name="OrgTilhorighet">
    <vt:lpwstr>1;#SF30 Norges Gymnastikk- og Turnforbund|9a1310b5-3268-4920-8fd0-91a0c6dc0604</vt:lpwstr>
  </property>
  <property fmtid="{D5CDD505-2E9C-101B-9397-08002B2CF9AE}" pid="5" name="Dokumentkategori">
    <vt:lpwstr/>
  </property>
</Properties>
</file>