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diagrams/data1.xml" ContentType="application/vnd.openxmlformats-officedocument.drawingml.diagramData+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diagrams/drawing1.xml" ContentType="application/vnd.ms-office.drawingml.diagramDrawing+xml"/>
  <Override PartName="/ppt/diagrams/layout1.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257" r:id="rId4"/>
    <p:sldId id="258" r:id="rId5"/>
    <p:sldId id="266" r:id="rId6"/>
    <p:sldId id="259" r:id="rId7"/>
    <p:sldId id="261" r:id="rId8"/>
    <p:sldId id="260" r:id="rId9"/>
    <p:sldId id="262" r:id="rId10"/>
    <p:sldId id="264" r:id="rId11"/>
    <p:sldId id="265"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3213" autoAdjust="0"/>
  </p:normalViewPr>
  <p:slideViewPr>
    <p:cSldViewPr snapToGrid="0">
      <p:cViewPr varScale="1">
        <p:scale>
          <a:sx n="108" d="100"/>
          <a:sy n="108" d="100"/>
        </p:scale>
        <p:origin x="4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F9D3ED-8D0C-40AF-8043-BC6817BC2CF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B5FD6A0-C0B7-42E5-B627-EA1AF5AD7B9E}">
      <dgm:prSet/>
      <dgm:spPr/>
      <dgm:t>
        <a:bodyPr/>
        <a:lstStyle/>
        <a:p>
          <a:r>
            <a:rPr lang="nb-NO" dirty="0"/>
            <a:t>Skal gi tilbud til alle alderssegmenter; barn, ungdom, voksen og senior – i tillegg inkludere Kvinnelig gymnastikk veteraner og turnveteranene inn i kretsens tilbud.</a:t>
          </a:r>
          <a:endParaRPr lang="en-US" dirty="0"/>
        </a:p>
      </dgm:t>
    </dgm:pt>
    <dgm:pt modelId="{FDE3C113-C80E-4024-8CA2-5B09CDD78AA5}" type="parTrans" cxnId="{DDCCB1F9-C37F-43DA-B0C1-D635273FE417}">
      <dgm:prSet/>
      <dgm:spPr/>
      <dgm:t>
        <a:bodyPr/>
        <a:lstStyle/>
        <a:p>
          <a:endParaRPr lang="en-US"/>
        </a:p>
      </dgm:t>
    </dgm:pt>
    <dgm:pt modelId="{91376745-B3FA-455C-8FA5-748A07948810}" type="sibTrans" cxnId="{DDCCB1F9-C37F-43DA-B0C1-D635273FE417}">
      <dgm:prSet/>
      <dgm:spPr/>
      <dgm:t>
        <a:bodyPr/>
        <a:lstStyle/>
        <a:p>
          <a:endParaRPr lang="en-US"/>
        </a:p>
      </dgm:t>
    </dgm:pt>
    <dgm:pt modelId="{4869A917-F3E2-4DAA-A471-2C72CBA51342}">
      <dgm:prSet/>
      <dgm:spPr/>
      <dgm:t>
        <a:bodyPr/>
        <a:lstStyle/>
        <a:p>
          <a:r>
            <a:rPr lang="nb-NO"/>
            <a:t>Tilpasse til en så stor krets som VOGTK og samtidig få det rettferdig for alle har vist seg krevende. </a:t>
          </a:r>
          <a:endParaRPr lang="en-US"/>
        </a:p>
      </dgm:t>
    </dgm:pt>
    <dgm:pt modelId="{2706D69B-173A-487E-9D93-25E6B16C265D}" type="parTrans" cxnId="{359EE81E-35E7-4683-B69C-BACC2DCCA81A}">
      <dgm:prSet/>
      <dgm:spPr/>
      <dgm:t>
        <a:bodyPr/>
        <a:lstStyle/>
        <a:p>
          <a:endParaRPr lang="en-US"/>
        </a:p>
      </dgm:t>
    </dgm:pt>
    <dgm:pt modelId="{FB8FFE7B-E2FE-4470-91F1-93EDCB120420}" type="sibTrans" cxnId="{359EE81E-35E7-4683-B69C-BACC2DCCA81A}">
      <dgm:prSet/>
      <dgm:spPr/>
      <dgm:t>
        <a:bodyPr/>
        <a:lstStyle/>
        <a:p>
          <a:endParaRPr lang="en-US"/>
        </a:p>
      </dgm:t>
    </dgm:pt>
    <dgm:pt modelId="{575CD2E9-82E4-4F86-A585-ABA40CFCAC5F}">
      <dgm:prSet/>
      <dgm:spPr/>
      <dgm:t>
        <a:bodyPr/>
        <a:lstStyle/>
        <a:p>
          <a:r>
            <a:rPr lang="nb-NO"/>
            <a:t>Mål om at alle skal få delta på nasjonale og internasjonale stevner også selv om man ikke tilhører en stor klubb.</a:t>
          </a:r>
          <a:endParaRPr lang="en-US"/>
        </a:p>
      </dgm:t>
    </dgm:pt>
    <dgm:pt modelId="{6B488265-99DC-43E5-9332-742ACBF7EBD6}" type="parTrans" cxnId="{94E35580-DFB0-4D22-A751-CD4F3CBF080B}">
      <dgm:prSet/>
      <dgm:spPr/>
      <dgm:t>
        <a:bodyPr/>
        <a:lstStyle/>
        <a:p>
          <a:endParaRPr lang="en-US"/>
        </a:p>
      </dgm:t>
    </dgm:pt>
    <dgm:pt modelId="{B72C7B2C-4EAD-4A85-94AC-10D50316E79A}" type="sibTrans" cxnId="{94E35580-DFB0-4D22-A751-CD4F3CBF080B}">
      <dgm:prSet/>
      <dgm:spPr/>
      <dgm:t>
        <a:bodyPr/>
        <a:lstStyle/>
        <a:p>
          <a:endParaRPr lang="en-US"/>
        </a:p>
      </dgm:t>
    </dgm:pt>
    <dgm:pt modelId="{C33E5AC5-53C6-437C-B6D0-62805C63C4C8}">
      <dgm:prSet/>
      <dgm:spPr/>
      <dgm:t>
        <a:bodyPr/>
        <a:lstStyle/>
        <a:p>
          <a:r>
            <a:rPr lang="nb-NO" dirty="0"/>
            <a:t>Det er store muligheter for trenere som ønsker å koreografere oppvisninger for store tropper å bli engasjert av kretsen. Dette er betalt oppdrag. Alle interesserte bes om å melde seg.</a:t>
          </a:r>
          <a:endParaRPr lang="en-US" dirty="0"/>
        </a:p>
      </dgm:t>
    </dgm:pt>
    <dgm:pt modelId="{E643083A-9643-45BE-B917-B52F42968922}" type="parTrans" cxnId="{023E5521-72AB-48F2-9C81-0C842E76FE4D}">
      <dgm:prSet/>
      <dgm:spPr/>
      <dgm:t>
        <a:bodyPr/>
        <a:lstStyle/>
        <a:p>
          <a:endParaRPr lang="en-US"/>
        </a:p>
      </dgm:t>
    </dgm:pt>
    <dgm:pt modelId="{8064EC33-7663-4401-AE6E-1A79F65503D3}" type="sibTrans" cxnId="{023E5521-72AB-48F2-9C81-0C842E76FE4D}">
      <dgm:prSet/>
      <dgm:spPr/>
      <dgm:t>
        <a:bodyPr/>
        <a:lstStyle/>
        <a:p>
          <a:endParaRPr lang="en-US"/>
        </a:p>
      </dgm:t>
    </dgm:pt>
    <dgm:pt modelId="{4DF390DB-97B8-4D05-A4E0-DF6E039BACD5}" type="pres">
      <dgm:prSet presAssocID="{8CF9D3ED-8D0C-40AF-8043-BC6817BC2CF3}" presName="vert0" presStyleCnt="0">
        <dgm:presLayoutVars>
          <dgm:dir/>
          <dgm:animOne val="branch"/>
          <dgm:animLvl val="lvl"/>
        </dgm:presLayoutVars>
      </dgm:prSet>
      <dgm:spPr/>
    </dgm:pt>
    <dgm:pt modelId="{3332EBB5-88A7-4DC9-A0FF-DD7AD981BE0B}" type="pres">
      <dgm:prSet presAssocID="{7B5FD6A0-C0B7-42E5-B627-EA1AF5AD7B9E}" presName="thickLine" presStyleLbl="alignNode1" presStyleIdx="0" presStyleCnt="4"/>
      <dgm:spPr/>
    </dgm:pt>
    <dgm:pt modelId="{ACE15D7D-BAEE-4CFD-8195-FC44B256193A}" type="pres">
      <dgm:prSet presAssocID="{7B5FD6A0-C0B7-42E5-B627-EA1AF5AD7B9E}" presName="horz1" presStyleCnt="0"/>
      <dgm:spPr/>
    </dgm:pt>
    <dgm:pt modelId="{11B85401-F25B-4E9C-9EE4-52ABB8D13772}" type="pres">
      <dgm:prSet presAssocID="{7B5FD6A0-C0B7-42E5-B627-EA1AF5AD7B9E}" presName="tx1" presStyleLbl="revTx" presStyleIdx="0" presStyleCnt="4"/>
      <dgm:spPr/>
    </dgm:pt>
    <dgm:pt modelId="{2CBEC450-36B5-4BCF-9A72-C47F69DDDE51}" type="pres">
      <dgm:prSet presAssocID="{7B5FD6A0-C0B7-42E5-B627-EA1AF5AD7B9E}" presName="vert1" presStyleCnt="0"/>
      <dgm:spPr/>
    </dgm:pt>
    <dgm:pt modelId="{FE060CDB-AEC0-4003-8901-C98D90EE4D0E}" type="pres">
      <dgm:prSet presAssocID="{4869A917-F3E2-4DAA-A471-2C72CBA51342}" presName="thickLine" presStyleLbl="alignNode1" presStyleIdx="1" presStyleCnt="4"/>
      <dgm:spPr/>
    </dgm:pt>
    <dgm:pt modelId="{DE8DA35A-ECF7-4DC9-A165-5E70BC429369}" type="pres">
      <dgm:prSet presAssocID="{4869A917-F3E2-4DAA-A471-2C72CBA51342}" presName="horz1" presStyleCnt="0"/>
      <dgm:spPr/>
    </dgm:pt>
    <dgm:pt modelId="{4A000DD9-AE3F-4B79-94AA-A77E6D7096D2}" type="pres">
      <dgm:prSet presAssocID="{4869A917-F3E2-4DAA-A471-2C72CBA51342}" presName="tx1" presStyleLbl="revTx" presStyleIdx="1" presStyleCnt="4"/>
      <dgm:spPr/>
    </dgm:pt>
    <dgm:pt modelId="{E6B4A731-91C3-4388-9E51-149C7CA9C50B}" type="pres">
      <dgm:prSet presAssocID="{4869A917-F3E2-4DAA-A471-2C72CBA51342}" presName="vert1" presStyleCnt="0"/>
      <dgm:spPr/>
    </dgm:pt>
    <dgm:pt modelId="{FA9B19EF-E23C-402F-BCF0-847AE0545605}" type="pres">
      <dgm:prSet presAssocID="{575CD2E9-82E4-4F86-A585-ABA40CFCAC5F}" presName="thickLine" presStyleLbl="alignNode1" presStyleIdx="2" presStyleCnt="4"/>
      <dgm:spPr/>
    </dgm:pt>
    <dgm:pt modelId="{703B11A6-33AB-42D7-8251-25E70CDD9EE5}" type="pres">
      <dgm:prSet presAssocID="{575CD2E9-82E4-4F86-A585-ABA40CFCAC5F}" presName="horz1" presStyleCnt="0"/>
      <dgm:spPr/>
    </dgm:pt>
    <dgm:pt modelId="{18F7BEED-72E0-41FC-B9D6-E1102637C68C}" type="pres">
      <dgm:prSet presAssocID="{575CD2E9-82E4-4F86-A585-ABA40CFCAC5F}" presName="tx1" presStyleLbl="revTx" presStyleIdx="2" presStyleCnt="4"/>
      <dgm:spPr/>
    </dgm:pt>
    <dgm:pt modelId="{29B99E81-7836-4B3E-9D51-494FAA1B6448}" type="pres">
      <dgm:prSet presAssocID="{575CD2E9-82E4-4F86-A585-ABA40CFCAC5F}" presName="vert1" presStyleCnt="0"/>
      <dgm:spPr/>
    </dgm:pt>
    <dgm:pt modelId="{12A7B298-1A33-47DF-9753-84469425EC26}" type="pres">
      <dgm:prSet presAssocID="{C33E5AC5-53C6-437C-B6D0-62805C63C4C8}" presName="thickLine" presStyleLbl="alignNode1" presStyleIdx="3" presStyleCnt="4"/>
      <dgm:spPr/>
    </dgm:pt>
    <dgm:pt modelId="{899B00A8-3A08-4CFB-ACEC-DA4F72B5C6BF}" type="pres">
      <dgm:prSet presAssocID="{C33E5AC5-53C6-437C-B6D0-62805C63C4C8}" presName="horz1" presStyleCnt="0"/>
      <dgm:spPr/>
    </dgm:pt>
    <dgm:pt modelId="{033095E7-F81B-483D-9E58-A0F2FAB59FF9}" type="pres">
      <dgm:prSet presAssocID="{C33E5AC5-53C6-437C-B6D0-62805C63C4C8}" presName="tx1" presStyleLbl="revTx" presStyleIdx="3" presStyleCnt="4"/>
      <dgm:spPr/>
    </dgm:pt>
    <dgm:pt modelId="{893ABEB4-5019-4E19-94AF-E7EE725A1809}" type="pres">
      <dgm:prSet presAssocID="{C33E5AC5-53C6-437C-B6D0-62805C63C4C8}" presName="vert1" presStyleCnt="0"/>
      <dgm:spPr/>
    </dgm:pt>
  </dgm:ptLst>
  <dgm:cxnLst>
    <dgm:cxn modelId="{359EE81E-35E7-4683-B69C-BACC2DCCA81A}" srcId="{8CF9D3ED-8D0C-40AF-8043-BC6817BC2CF3}" destId="{4869A917-F3E2-4DAA-A471-2C72CBA51342}" srcOrd="1" destOrd="0" parTransId="{2706D69B-173A-487E-9D93-25E6B16C265D}" sibTransId="{FB8FFE7B-E2FE-4470-91F1-93EDCB120420}"/>
    <dgm:cxn modelId="{023E5521-72AB-48F2-9C81-0C842E76FE4D}" srcId="{8CF9D3ED-8D0C-40AF-8043-BC6817BC2CF3}" destId="{C33E5AC5-53C6-437C-B6D0-62805C63C4C8}" srcOrd="3" destOrd="0" parTransId="{E643083A-9643-45BE-B917-B52F42968922}" sibTransId="{8064EC33-7663-4401-AE6E-1A79F65503D3}"/>
    <dgm:cxn modelId="{FAABEB3B-5FCA-470C-858C-EEB1634BEFAF}" type="presOf" srcId="{4869A917-F3E2-4DAA-A471-2C72CBA51342}" destId="{4A000DD9-AE3F-4B79-94AA-A77E6D7096D2}" srcOrd="0" destOrd="0" presId="urn:microsoft.com/office/officeart/2008/layout/LinedList"/>
    <dgm:cxn modelId="{4BC1A55E-E077-4D19-B2E9-10110F31F529}" type="presOf" srcId="{7B5FD6A0-C0B7-42E5-B627-EA1AF5AD7B9E}" destId="{11B85401-F25B-4E9C-9EE4-52ABB8D13772}" srcOrd="0" destOrd="0" presId="urn:microsoft.com/office/officeart/2008/layout/LinedList"/>
    <dgm:cxn modelId="{46161A64-FA07-4F02-B7D2-AE56DD8CF0CF}" type="presOf" srcId="{575CD2E9-82E4-4F86-A585-ABA40CFCAC5F}" destId="{18F7BEED-72E0-41FC-B9D6-E1102637C68C}" srcOrd="0" destOrd="0" presId="urn:microsoft.com/office/officeart/2008/layout/LinedList"/>
    <dgm:cxn modelId="{43EBFD47-20BF-4C3B-9E59-E1E60C4E9468}" type="presOf" srcId="{8CF9D3ED-8D0C-40AF-8043-BC6817BC2CF3}" destId="{4DF390DB-97B8-4D05-A4E0-DF6E039BACD5}" srcOrd="0" destOrd="0" presId="urn:microsoft.com/office/officeart/2008/layout/LinedList"/>
    <dgm:cxn modelId="{94E35580-DFB0-4D22-A751-CD4F3CBF080B}" srcId="{8CF9D3ED-8D0C-40AF-8043-BC6817BC2CF3}" destId="{575CD2E9-82E4-4F86-A585-ABA40CFCAC5F}" srcOrd="2" destOrd="0" parTransId="{6B488265-99DC-43E5-9332-742ACBF7EBD6}" sibTransId="{B72C7B2C-4EAD-4A85-94AC-10D50316E79A}"/>
    <dgm:cxn modelId="{1C69A5F4-A92A-4BCE-BF4C-D7DFAF7C9D08}" type="presOf" srcId="{C33E5AC5-53C6-437C-B6D0-62805C63C4C8}" destId="{033095E7-F81B-483D-9E58-A0F2FAB59FF9}" srcOrd="0" destOrd="0" presId="urn:microsoft.com/office/officeart/2008/layout/LinedList"/>
    <dgm:cxn modelId="{DDCCB1F9-C37F-43DA-B0C1-D635273FE417}" srcId="{8CF9D3ED-8D0C-40AF-8043-BC6817BC2CF3}" destId="{7B5FD6A0-C0B7-42E5-B627-EA1AF5AD7B9E}" srcOrd="0" destOrd="0" parTransId="{FDE3C113-C80E-4024-8CA2-5B09CDD78AA5}" sibTransId="{91376745-B3FA-455C-8FA5-748A07948810}"/>
    <dgm:cxn modelId="{9C2B53D4-9329-46EB-BC49-CEC2FC562EED}" type="presParOf" srcId="{4DF390DB-97B8-4D05-A4E0-DF6E039BACD5}" destId="{3332EBB5-88A7-4DC9-A0FF-DD7AD981BE0B}" srcOrd="0" destOrd="0" presId="urn:microsoft.com/office/officeart/2008/layout/LinedList"/>
    <dgm:cxn modelId="{347A7C5F-1475-46A2-AF4D-705C51C551AA}" type="presParOf" srcId="{4DF390DB-97B8-4D05-A4E0-DF6E039BACD5}" destId="{ACE15D7D-BAEE-4CFD-8195-FC44B256193A}" srcOrd="1" destOrd="0" presId="urn:microsoft.com/office/officeart/2008/layout/LinedList"/>
    <dgm:cxn modelId="{FBC04EE4-FE60-418F-8AB9-B8B01CD4214E}" type="presParOf" srcId="{ACE15D7D-BAEE-4CFD-8195-FC44B256193A}" destId="{11B85401-F25B-4E9C-9EE4-52ABB8D13772}" srcOrd="0" destOrd="0" presId="urn:microsoft.com/office/officeart/2008/layout/LinedList"/>
    <dgm:cxn modelId="{E8813EDA-4FA3-487E-AD84-DE44E286BE4E}" type="presParOf" srcId="{ACE15D7D-BAEE-4CFD-8195-FC44B256193A}" destId="{2CBEC450-36B5-4BCF-9A72-C47F69DDDE51}" srcOrd="1" destOrd="0" presId="urn:microsoft.com/office/officeart/2008/layout/LinedList"/>
    <dgm:cxn modelId="{9C5806E8-F7A6-412D-9552-00A533E17E97}" type="presParOf" srcId="{4DF390DB-97B8-4D05-A4E0-DF6E039BACD5}" destId="{FE060CDB-AEC0-4003-8901-C98D90EE4D0E}" srcOrd="2" destOrd="0" presId="urn:microsoft.com/office/officeart/2008/layout/LinedList"/>
    <dgm:cxn modelId="{0D8EB3BF-658A-4FD8-BB21-5C22324D9381}" type="presParOf" srcId="{4DF390DB-97B8-4D05-A4E0-DF6E039BACD5}" destId="{DE8DA35A-ECF7-4DC9-A165-5E70BC429369}" srcOrd="3" destOrd="0" presId="urn:microsoft.com/office/officeart/2008/layout/LinedList"/>
    <dgm:cxn modelId="{A1CB7C61-E637-4336-8AD6-6D83FE294FD0}" type="presParOf" srcId="{DE8DA35A-ECF7-4DC9-A165-5E70BC429369}" destId="{4A000DD9-AE3F-4B79-94AA-A77E6D7096D2}" srcOrd="0" destOrd="0" presId="urn:microsoft.com/office/officeart/2008/layout/LinedList"/>
    <dgm:cxn modelId="{132D73A0-3A57-461C-91B5-45F592975945}" type="presParOf" srcId="{DE8DA35A-ECF7-4DC9-A165-5E70BC429369}" destId="{E6B4A731-91C3-4388-9E51-149C7CA9C50B}" srcOrd="1" destOrd="0" presId="urn:microsoft.com/office/officeart/2008/layout/LinedList"/>
    <dgm:cxn modelId="{7B367C87-EF5A-4FAA-B047-3CB01458C278}" type="presParOf" srcId="{4DF390DB-97B8-4D05-A4E0-DF6E039BACD5}" destId="{FA9B19EF-E23C-402F-BCF0-847AE0545605}" srcOrd="4" destOrd="0" presId="urn:microsoft.com/office/officeart/2008/layout/LinedList"/>
    <dgm:cxn modelId="{207AE69B-B257-4599-8FAA-75BD7CDB0C76}" type="presParOf" srcId="{4DF390DB-97B8-4D05-A4E0-DF6E039BACD5}" destId="{703B11A6-33AB-42D7-8251-25E70CDD9EE5}" srcOrd="5" destOrd="0" presId="urn:microsoft.com/office/officeart/2008/layout/LinedList"/>
    <dgm:cxn modelId="{0814FA19-6CFB-4D67-8C75-1BC079222653}" type="presParOf" srcId="{703B11A6-33AB-42D7-8251-25E70CDD9EE5}" destId="{18F7BEED-72E0-41FC-B9D6-E1102637C68C}" srcOrd="0" destOrd="0" presId="urn:microsoft.com/office/officeart/2008/layout/LinedList"/>
    <dgm:cxn modelId="{E906B468-112C-43DA-AB7C-8600A1380F36}" type="presParOf" srcId="{703B11A6-33AB-42D7-8251-25E70CDD9EE5}" destId="{29B99E81-7836-4B3E-9D51-494FAA1B6448}" srcOrd="1" destOrd="0" presId="urn:microsoft.com/office/officeart/2008/layout/LinedList"/>
    <dgm:cxn modelId="{AD5BA1E8-4B9C-4DD7-8902-9EEB236C4574}" type="presParOf" srcId="{4DF390DB-97B8-4D05-A4E0-DF6E039BACD5}" destId="{12A7B298-1A33-47DF-9753-84469425EC26}" srcOrd="6" destOrd="0" presId="urn:microsoft.com/office/officeart/2008/layout/LinedList"/>
    <dgm:cxn modelId="{F063C0D1-789B-4365-9320-1D02C437AFF5}" type="presParOf" srcId="{4DF390DB-97B8-4D05-A4E0-DF6E039BACD5}" destId="{899B00A8-3A08-4CFB-ACEC-DA4F72B5C6BF}" srcOrd="7" destOrd="0" presId="urn:microsoft.com/office/officeart/2008/layout/LinedList"/>
    <dgm:cxn modelId="{8B7AF37D-3046-4FD7-AE3D-D28D54606D7C}" type="presParOf" srcId="{899B00A8-3A08-4CFB-ACEC-DA4F72B5C6BF}" destId="{033095E7-F81B-483D-9E58-A0F2FAB59FF9}" srcOrd="0" destOrd="0" presId="urn:microsoft.com/office/officeart/2008/layout/LinedList"/>
    <dgm:cxn modelId="{E8A14401-3472-4D9C-B1AD-707269A7D55D}" type="presParOf" srcId="{899B00A8-3A08-4CFB-ACEC-DA4F72B5C6BF}" destId="{893ABEB4-5019-4E19-94AF-E7EE725A180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2EBB5-88A7-4DC9-A0FF-DD7AD981BE0B}">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B85401-F25B-4E9C-9EE4-52ABB8D13772}">
      <dsp:nvSpPr>
        <dsp:cNvPr id="0" name=""/>
        <dsp:cNvSpPr/>
      </dsp:nvSpPr>
      <dsp:spPr>
        <a:xfrm>
          <a:off x="0" y="0"/>
          <a:ext cx="10515600" cy="105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nb-NO" sz="2100" kern="1200" dirty="0"/>
            <a:t>Skal gi tilbud til alle alderssegmenter; barn, ungdom, voksen og senior – i tillegg inkludere Kvinnelig gymnastikk veteraner og turnveteranene inn i kretsens tilbud.</a:t>
          </a:r>
          <a:endParaRPr lang="en-US" sz="2100" kern="1200" dirty="0"/>
        </a:p>
      </dsp:txBody>
      <dsp:txXfrm>
        <a:off x="0" y="0"/>
        <a:ext cx="10515600" cy="1057679"/>
      </dsp:txXfrm>
    </dsp:sp>
    <dsp:sp modelId="{FE060CDB-AEC0-4003-8901-C98D90EE4D0E}">
      <dsp:nvSpPr>
        <dsp:cNvPr id="0" name=""/>
        <dsp:cNvSpPr/>
      </dsp:nvSpPr>
      <dsp:spPr>
        <a:xfrm>
          <a:off x="0" y="105767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000DD9-AE3F-4B79-94AA-A77E6D7096D2}">
      <dsp:nvSpPr>
        <dsp:cNvPr id="0" name=""/>
        <dsp:cNvSpPr/>
      </dsp:nvSpPr>
      <dsp:spPr>
        <a:xfrm>
          <a:off x="0" y="1057679"/>
          <a:ext cx="10515600" cy="105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nb-NO" sz="2100" kern="1200"/>
            <a:t>Tilpasse til en så stor krets som VOGTK og samtidig få det rettferdig for alle har vist seg krevende. </a:t>
          </a:r>
          <a:endParaRPr lang="en-US" sz="2100" kern="1200"/>
        </a:p>
      </dsp:txBody>
      <dsp:txXfrm>
        <a:off x="0" y="1057679"/>
        <a:ext cx="10515600" cy="1057679"/>
      </dsp:txXfrm>
    </dsp:sp>
    <dsp:sp modelId="{FA9B19EF-E23C-402F-BCF0-847AE0545605}">
      <dsp:nvSpPr>
        <dsp:cNvPr id="0" name=""/>
        <dsp:cNvSpPr/>
      </dsp:nvSpPr>
      <dsp:spPr>
        <a:xfrm>
          <a:off x="0" y="211535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F7BEED-72E0-41FC-B9D6-E1102637C68C}">
      <dsp:nvSpPr>
        <dsp:cNvPr id="0" name=""/>
        <dsp:cNvSpPr/>
      </dsp:nvSpPr>
      <dsp:spPr>
        <a:xfrm>
          <a:off x="0" y="2115358"/>
          <a:ext cx="10515600" cy="105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nb-NO" sz="2100" kern="1200"/>
            <a:t>Mål om at alle skal få delta på nasjonale og internasjonale stevner også selv om man ikke tilhører en stor klubb.</a:t>
          </a:r>
          <a:endParaRPr lang="en-US" sz="2100" kern="1200"/>
        </a:p>
      </dsp:txBody>
      <dsp:txXfrm>
        <a:off x="0" y="2115358"/>
        <a:ext cx="10515600" cy="1057679"/>
      </dsp:txXfrm>
    </dsp:sp>
    <dsp:sp modelId="{12A7B298-1A33-47DF-9753-84469425EC26}">
      <dsp:nvSpPr>
        <dsp:cNvPr id="0" name=""/>
        <dsp:cNvSpPr/>
      </dsp:nvSpPr>
      <dsp:spPr>
        <a:xfrm>
          <a:off x="0" y="317303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3095E7-F81B-483D-9E58-A0F2FAB59FF9}">
      <dsp:nvSpPr>
        <dsp:cNvPr id="0" name=""/>
        <dsp:cNvSpPr/>
      </dsp:nvSpPr>
      <dsp:spPr>
        <a:xfrm>
          <a:off x="0" y="3173038"/>
          <a:ext cx="10515600" cy="105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nb-NO" sz="2100" kern="1200" dirty="0"/>
            <a:t>Det er store muligheter for trenere som ønsker å koreografere oppvisninger for store tropper å bli engasjert av kretsen. Dette er betalt oppdrag. Alle interesserte bes om å melde seg.</a:t>
          </a:r>
          <a:endParaRPr lang="en-US" sz="2100" kern="1200" dirty="0"/>
        </a:p>
      </dsp:txBody>
      <dsp:txXfrm>
        <a:off x="0" y="3173038"/>
        <a:ext cx="10515600" cy="105767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7E661-EF5E-4DBA-BAB0-81EF9594AFF3}" type="datetimeFigureOut">
              <a:rPr lang="nb-NO" smtClean="0"/>
              <a:t>20.12.2021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5C0A55-8DCD-4525-9AB9-0B0373EB02D5}" type="slidenum">
              <a:rPr lang="nb-NO" smtClean="0"/>
              <a:t>‹#›</a:t>
            </a:fld>
            <a:endParaRPr lang="nb-NO"/>
          </a:p>
        </p:txBody>
      </p:sp>
    </p:spTree>
    <p:extLst>
      <p:ext uri="{BB962C8B-B14F-4D97-AF65-F5344CB8AC3E}">
        <p14:creationId xmlns:p14="http://schemas.microsoft.com/office/powerpoint/2010/main" val="702909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nyhetsbrevet som ble sendt ut 3. desember var det med et informasjonsbrev om deltagelse for voksne på forskjellige stevner. Nyhetsbrev er sendt ut til 227 mottakere. Alle /hvem som helst som vil motta informasjon rundt breddeaktivitet i kretsen kan melde seg på nyhetsbrev.  47,6 % har åpnet eposten med nyhetsbrevet – men bare 6,2% har åpnet vedlegget. Pass på at dere får med dere relevant informasjon og del gjerne internt i klubben.</a:t>
            </a:r>
          </a:p>
          <a:p>
            <a:endParaRPr lang="nb-NO" dirty="0"/>
          </a:p>
        </p:txBody>
      </p:sp>
      <p:sp>
        <p:nvSpPr>
          <p:cNvPr id="4" name="Plassholder for lysbildenummer 3"/>
          <p:cNvSpPr>
            <a:spLocks noGrp="1"/>
          </p:cNvSpPr>
          <p:nvPr>
            <p:ph type="sldNum" sz="quarter" idx="5"/>
          </p:nvPr>
        </p:nvSpPr>
        <p:spPr/>
        <p:txBody>
          <a:bodyPr/>
          <a:lstStyle/>
          <a:p>
            <a:fld id="{925C0A55-8DCD-4525-9AB9-0B0373EB02D5}" type="slidenum">
              <a:rPr lang="nb-NO" smtClean="0"/>
              <a:t>1</a:t>
            </a:fld>
            <a:endParaRPr lang="nb-NO"/>
          </a:p>
        </p:txBody>
      </p:sp>
    </p:spTree>
    <p:extLst>
      <p:ext uri="{BB962C8B-B14F-4D97-AF65-F5344CB8AC3E}">
        <p14:creationId xmlns:p14="http://schemas.microsoft.com/office/powerpoint/2010/main" val="2336624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er litt løse planer foreløpig – endringer kan oppstå. Invitasjon med mer info er planlagt at sendes ut ila januar.</a:t>
            </a:r>
          </a:p>
        </p:txBody>
      </p:sp>
      <p:sp>
        <p:nvSpPr>
          <p:cNvPr id="4" name="Plassholder for lysbildenummer 3"/>
          <p:cNvSpPr>
            <a:spLocks noGrp="1"/>
          </p:cNvSpPr>
          <p:nvPr>
            <p:ph type="sldNum" sz="quarter" idx="5"/>
          </p:nvPr>
        </p:nvSpPr>
        <p:spPr/>
        <p:txBody>
          <a:bodyPr/>
          <a:lstStyle/>
          <a:p>
            <a:fld id="{925C0A55-8DCD-4525-9AB9-0B0373EB02D5}" type="slidenum">
              <a:rPr lang="nb-NO" smtClean="0"/>
              <a:t>10</a:t>
            </a:fld>
            <a:endParaRPr lang="nb-NO"/>
          </a:p>
        </p:txBody>
      </p:sp>
    </p:spTree>
    <p:extLst>
      <p:ext uri="{BB962C8B-B14F-4D97-AF65-F5344CB8AC3E}">
        <p14:creationId xmlns:p14="http://schemas.microsoft.com/office/powerpoint/2010/main" val="3982736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925C0A55-8DCD-4525-9AB9-0B0373EB02D5}" type="slidenum">
              <a:rPr lang="nb-NO" smtClean="0"/>
              <a:t>11</a:t>
            </a:fld>
            <a:endParaRPr lang="nb-NO"/>
          </a:p>
        </p:txBody>
      </p:sp>
    </p:spTree>
    <p:extLst>
      <p:ext uri="{BB962C8B-B14F-4D97-AF65-F5344CB8AC3E}">
        <p14:creationId xmlns:p14="http://schemas.microsoft.com/office/powerpoint/2010/main" val="361417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a:t> </a:t>
            </a:r>
          </a:p>
          <a:p>
            <a:pPr marL="171450" indent="-171450">
              <a:buFont typeface="Arial" panose="020B0604020202020204" pitchFamily="34" charset="0"/>
              <a:buChar char="•"/>
            </a:pPr>
            <a:r>
              <a:rPr lang="nb-NO" dirty="0"/>
              <a:t>I tillegg nedstengning og åpning ujevnt innen samme krets. Som har betydd at noen områder av kretsen har hatt normal trening nesten hele perioden og har kunnet trene til </a:t>
            </a:r>
            <a:r>
              <a:rPr lang="nb-NO" dirty="0" err="1"/>
              <a:t>f.eks</a:t>
            </a:r>
            <a:r>
              <a:rPr lang="nb-NO" dirty="0"/>
              <a:t> stevner, andre har hatt stengt nesten hele tiden og har ikke kunne trene frem mot noen ting. </a:t>
            </a:r>
          </a:p>
          <a:p>
            <a:pPr marL="171450" indent="-171450">
              <a:buFont typeface="Arial" panose="020B0604020202020204" pitchFamily="34" charset="0"/>
              <a:buChar char="•"/>
            </a:pPr>
            <a:r>
              <a:rPr lang="nb-NO" dirty="0"/>
              <a:t>Kretsens utvalg og styre har ikke klart å få på plass ordninger raskt nok slik at felles tilbud har vært mulig. Nå dog håper vi å kunne sette i gang med en langtidsplanlegging slik at det i fremtiden er mulig å representere kretsen på større arrangement for de som ønsker det. </a:t>
            </a:r>
          </a:p>
          <a:p>
            <a:pPr marL="171450" indent="-171450">
              <a:buFont typeface="Arial" panose="020B0604020202020204" pitchFamily="34" charset="0"/>
              <a:buChar char="•"/>
            </a:pPr>
            <a:endParaRPr lang="nb-NO" dirty="0"/>
          </a:p>
          <a:p>
            <a:pPr marL="0" indent="0">
              <a:buFont typeface="Arial" panose="020B0604020202020204" pitchFamily="34" charset="0"/>
              <a:buNone/>
            </a:pPr>
            <a:r>
              <a:rPr lang="nb-NO" dirty="0"/>
              <a:t>Pr nå må vi starte i det små – tilrettelegge for det vi kan klare å gjennomføre og ikke ta sikte på å få til alt som hadde vært gøy. Det har vært nødvendig med noen prioriteringer.</a:t>
            </a:r>
          </a:p>
        </p:txBody>
      </p:sp>
      <p:sp>
        <p:nvSpPr>
          <p:cNvPr id="4" name="Plassholder for lysbildenummer 3"/>
          <p:cNvSpPr>
            <a:spLocks noGrp="1"/>
          </p:cNvSpPr>
          <p:nvPr>
            <p:ph type="sldNum" sz="quarter" idx="5"/>
          </p:nvPr>
        </p:nvSpPr>
        <p:spPr/>
        <p:txBody>
          <a:bodyPr/>
          <a:lstStyle/>
          <a:p>
            <a:fld id="{925C0A55-8DCD-4525-9AB9-0B0373EB02D5}" type="slidenum">
              <a:rPr lang="nb-NO" smtClean="0"/>
              <a:t>2</a:t>
            </a:fld>
            <a:endParaRPr lang="nb-NO"/>
          </a:p>
        </p:txBody>
      </p:sp>
    </p:spTree>
    <p:extLst>
      <p:ext uri="{BB962C8B-B14F-4D97-AF65-F5344CB8AC3E}">
        <p14:creationId xmlns:p14="http://schemas.microsoft.com/office/powerpoint/2010/main" val="2353213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altså prioritert bort at kretsen stiller med en egen kretstropp til Landsturnstevne. Ideen har vært å kunne stille med både voksentropp og seniortropp.</a:t>
            </a:r>
          </a:p>
          <a:p>
            <a:endParaRPr lang="nb-NO" dirty="0"/>
          </a:p>
        </p:txBody>
      </p:sp>
      <p:sp>
        <p:nvSpPr>
          <p:cNvPr id="4" name="Plassholder for lysbildenummer 3"/>
          <p:cNvSpPr>
            <a:spLocks noGrp="1"/>
          </p:cNvSpPr>
          <p:nvPr>
            <p:ph type="sldNum" sz="quarter" idx="5"/>
          </p:nvPr>
        </p:nvSpPr>
        <p:spPr/>
        <p:txBody>
          <a:bodyPr/>
          <a:lstStyle/>
          <a:p>
            <a:fld id="{925C0A55-8DCD-4525-9AB9-0B0373EB02D5}" type="slidenum">
              <a:rPr lang="nb-NO" smtClean="0"/>
              <a:t>3</a:t>
            </a:fld>
            <a:endParaRPr lang="nb-NO"/>
          </a:p>
        </p:txBody>
      </p:sp>
    </p:spTree>
    <p:extLst>
      <p:ext uri="{BB962C8B-B14F-4D97-AF65-F5344CB8AC3E}">
        <p14:creationId xmlns:p14="http://schemas.microsoft.com/office/powerpoint/2010/main" val="488927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også nedprioritert at kretsen stiller med egen seniortropp til Golden Age. Egentlig har vi et program klart, med drakter og det hele. Men, vi har ikke funnet gode løsninger i tide som er rettferdige for deltagere fra hele kretsen. Nå har jo også arrangementet vært avlyst og flyttet flere ganger så det har vært krevende å planlegge for noe som kunne gjennomføres.</a:t>
            </a:r>
          </a:p>
        </p:txBody>
      </p:sp>
      <p:sp>
        <p:nvSpPr>
          <p:cNvPr id="4" name="Plassholder for lysbildenummer 3"/>
          <p:cNvSpPr>
            <a:spLocks noGrp="1"/>
          </p:cNvSpPr>
          <p:nvPr>
            <p:ph type="sldNum" sz="quarter" idx="5"/>
          </p:nvPr>
        </p:nvSpPr>
        <p:spPr/>
        <p:txBody>
          <a:bodyPr/>
          <a:lstStyle/>
          <a:p>
            <a:fld id="{925C0A55-8DCD-4525-9AB9-0B0373EB02D5}" type="slidenum">
              <a:rPr lang="nb-NO" smtClean="0"/>
              <a:t>4</a:t>
            </a:fld>
            <a:endParaRPr lang="nb-NO"/>
          </a:p>
        </p:txBody>
      </p:sp>
    </p:spTree>
    <p:extLst>
      <p:ext uri="{BB962C8B-B14F-4D97-AF65-F5344CB8AC3E}">
        <p14:creationId xmlns:p14="http://schemas.microsoft.com/office/powerpoint/2010/main" val="1936571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også nedprioritert at kretsen stiller med egen ungdomstropp til Eurogym. Vi får heller se om vi får til noe kult til 2024 når Bodø skal være arrangør.</a:t>
            </a:r>
          </a:p>
        </p:txBody>
      </p:sp>
      <p:sp>
        <p:nvSpPr>
          <p:cNvPr id="4" name="Plassholder for lysbildenummer 3"/>
          <p:cNvSpPr>
            <a:spLocks noGrp="1"/>
          </p:cNvSpPr>
          <p:nvPr>
            <p:ph type="sldNum" sz="quarter" idx="5"/>
          </p:nvPr>
        </p:nvSpPr>
        <p:spPr/>
        <p:txBody>
          <a:bodyPr/>
          <a:lstStyle/>
          <a:p>
            <a:fld id="{925C0A55-8DCD-4525-9AB9-0B0373EB02D5}" type="slidenum">
              <a:rPr lang="nb-NO" smtClean="0"/>
              <a:t>5</a:t>
            </a:fld>
            <a:endParaRPr lang="nb-NO"/>
          </a:p>
        </p:txBody>
      </p:sp>
    </p:spTree>
    <p:extLst>
      <p:ext uri="{BB962C8B-B14F-4D97-AF65-F5344CB8AC3E}">
        <p14:creationId xmlns:p14="http://schemas.microsoft.com/office/powerpoint/2010/main" val="3344566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a:t>3 ganske ulike løsninger hvor en del har hatt to dagers stevne med </a:t>
            </a:r>
            <a:r>
              <a:rPr lang="nb-NO" dirty="0" err="1"/>
              <a:t>byoppvisninger</a:t>
            </a:r>
            <a:r>
              <a:rPr lang="nb-NO" dirty="0"/>
              <a:t>, bredde konkurranser i tillegg til oppvisninger, en har hatt et samarbeid med en helt annen krets og deltatt på 2 dagers stevne i tradisjonelle former utendørs, og én har hatt store én-dags oppvisninger innendørs.</a:t>
            </a:r>
          </a:p>
          <a:p>
            <a:pPr marL="171450" indent="-171450">
              <a:buFont typeface="Arial" panose="020B0604020202020204" pitchFamily="34" charset="0"/>
              <a:buChar char="•"/>
            </a:pPr>
            <a:r>
              <a:rPr lang="nb-NO" dirty="0"/>
              <a:t>Vi ønsker å legge til rette for at det skal være likt tilbud uansett hvor i kretsen du hører til. </a:t>
            </a:r>
          </a:p>
          <a:p>
            <a:pPr marL="171450" indent="-171450">
              <a:buFont typeface="Arial" panose="020B0604020202020204" pitchFamily="34" charset="0"/>
              <a:buChar char="•"/>
            </a:pPr>
            <a:r>
              <a:rPr lang="nb-NO" dirty="0"/>
              <a:t>Vi må starte med noe som er håndterbart først – og heller se på muligheter i samarbeid med arrangører for å gjøre det bedre og bedre. Første steg på veien er rett og slett å få tak i arrangører – etter utlysning i 2021 var det 0 søkere om å være arrangør. </a:t>
            </a:r>
          </a:p>
          <a:p>
            <a:pPr marL="171450" indent="-171450">
              <a:buFont typeface="Arial" panose="020B0604020202020204" pitchFamily="34" charset="0"/>
              <a:buChar char="•"/>
            </a:pPr>
            <a:r>
              <a:rPr lang="nb-NO" dirty="0"/>
              <a:t>Planen er at det hvert 4. år arrangerer storstevne for alle. Og da kan det hende vi kjører på litt ekstra med forskjellig innhold og attraktive tilbud. Skal vi få til noe i 2024 er det allerede på høy til å starte planlegging.</a:t>
            </a:r>
          </a:p>
        </p:txBody>
      </p:sp>
      <p:sp>
        <p:nvSpPr>
          <p:cNvPr id="4" name="Plassholder for lysbildenummer 3"/>
          <p:cNvSpPr>
            <a:spLocks noGrp="1"/>
          </p:cNvSpPr>
          <p:nvPr>
            <p:ph type="sldNum" sz="quarter" idx="5"/>
          </p:nvPr>
        </p:nvSpPr>
        <p:spPr/>
        <p:txBody>
          <a:bodyPr/>
          <a:lstStyle/>
          <a:p>
            <a:fld id="{925C0A55-8DCD-4525-9AB9-0B0373EB02D5}" type="slidenum">
              <a:rPr lang="nb-NO" smtClean="0"/>
              <a:t>6</a:t>
            </a:fld>
            <a:endParaRPr lang="nb-NO"/>
          </a:p>
        </p:txBody>
      </p:sp>
    </p:spTree>
    <p:extLst>
      <p:ext uri="{BB962C8B-B14F-4D97-AF65-F5344CB8AC3E}">
        <p14:creationId xmlns:p14="http://schemas.microsoft.com/office/powerpoint/2010/main" val="410853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Ved å ha stevnet flere steder blir det mer håndterbart som arrangement. Og en felles dato vil gjøre det til en «breddegymnastikens dag», og bla lette markedsføringen. Egentlig ønsker kretsen å ha festivalen i månedsskifte mai/juni - Dato 11. juni er fordi siste helgen i mai er en kristi himmelfart helg (</a:t>
            </a:r>
            <a:r>
              <a:rPr lang="nb-NO" dirty="0" err="1"/>
              <a:t>kr.himmelfart</a:t>
            </a:r>
            <a:r>
              <a:rPr lang="nb-NO" dirty="0"/>
              <a:t> torsdag 26. mai), første helgen i juni er pinsehelg.</a:t>
            </a:r>
          </a:p>
        </p:txBody>
      </p:sp>
      <p:sp>
        <p:nvSpPr>
          <p:cNvPr id="4" name="Plassholder for lysbildenummer 3"/>
          <p:cNvSpPr>
            <a:spLocks noGrp="1"/>
          </p:cNvSpPr>
          <p:nvPr>
            <p:ph type="sldNum" sz="quarter" idx="5"/>
          </p:nvPr>
        </p:nvSpPr>
        <p:spPr/>
        <p:txBody>
          <a:bodyPr/>
          <a:lstStyle/>
          <a:p>
            <a:fld id="{925C0A55-8DCD-4525-9AB9-0B0373EB02D5}" type="slidenum">
              <a:rPr lang="nb-NO" smtClean="0"/>
              <a:t>7</a:t>
            </a:fld>
            <a:endParaRPr lang="nb-NO"/>
          </a:p>
        </p:txBody>
      </p:sp>
    </p:spTree>
    <p:extLst>
      <p:ext uri="{BB962C8B-B14F-4D97-AF65-F5344CB8AC3E}">
        <p14:creationId xmlns:p14="http://schemas.microsoft.com/office/powerpoint/2010/main" val="346681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1">
              <a:buFont typeface="Wingdings" panose="05000000000000000000" pitchFamily="2" charset="2"/>
              <a:buChar char="Ø"/>
            </a:pPr>
            <a:r>
              <a:rPr lang="nb-NO" sz="1200" dirty="0"/>
              <a:t>Klubboppvisninger  - det er anledning til å delta med tropp uansett antall – det blir tidsbegrensning ut fra om troppen er fler eller færre en 20 deltagere.</a:t>
            </a:r>
          </a:p>
          <a:p>
            <a:pPr lvl="1">
              <a:buFont typeface="Wingdings" panose="05000000000000000000" pitchFamily="2" charset="2"/>
              <a:buChar char="Ø"/>
            </a:pPr>
            <a:r>
              <a:rPr lang="nb-NO" sz="1200" dirty="0"/>
              <a:t>Særtropp oppvisninger – dette kan være spesielle tropper som allerede har laget program hvor det ikke er mulig å innlemme resten av klubben. Kanskje tropper som har meldt seg på til et internasjonalt stevne eller til Gym for Life Challenge</a:t>
            </a:r>
          </a:p>
          <a:p>
            <a:pPr lvl="1">
              <a:buFont typeface="Wingdings" panose="05000000000000000000" pitchFamily="2" charset="2"/>
              <a:buChar char="Ø"/>
            </a:pPr>
            <a:r>
              <a:rPr lang="nb-NO" sz="1200" dirty="0"/>
              <a:t>«Fellestropp for alle» – voksen tropp satt opp for LS 2022. Som det står fordrer at vi får tak i trener til tilpasning og for fellestreninger.  Også selv om klubben ikke skal delta på LS så kan man lære den delen av programmet som skal vises på Gymnastikkfestivalen. Men igjen – det krever at vi får tak i en trener til å gjøre denne jobben. Forslag tas imot med takk. </a:t>
            </a:r>
          </a:p>
          <a:p>
            <a:pPr lvl="1">
              <a:buFont typeface="Wingdings" panose="05000000000000000000" pitchFamily="2" charset="2"/>
              <a:buChar char="Ø"/>
            </a:pPr>
            <a:r>
              <a:rPr lang="nb-NO" sz="1200" dirty="0"/>
              <a:t>Veterantropp damer/herrer (fordrer at vi får tak i trener til tilpasning og for fellestreninger). Dette er da de nasjonalt lagede tabellene – og hvor det kreves at medlemmer er veteranmedlem.</a:t>
            </a:r>
          </a:p>
          <a:p>
            <a:pPr lvl="1">
              <a:buFont typeface="Wingdings" panose="05000000000000000000" pitchFamily="2" charset="2"/>
              <a:buChar char="Ø"/>
            </a:pPr>
            <a:r>
              <a:rPr lang="nb-NO" sz="1200" dirty="0"/>
              <a:t>Seniortropp * Dette er en tropp for alle seniorer uavhengig av om en er veteran eller ikke.  Det er et ønske i kretsen at man skal legge til rette for deltagelse for alle aldre.  Det er en laget program for seniortropp som opprinnelig ble laget for OAGTK, men ikke ennå brukt eller vist. Breddeutvalget og kretsstyret har ikke gjort beslutning ennå rundt om dette programmet skal brukes på gymnastikkfestivalen. Det er besluttet at det ikke skal brukes på Golden Age i 2022, men er satt opp til vurdering </a:t>
            </a:r>
            <a:r>
              <a:rPr lang="nb-NO" sz="1200" dirty="0" err="1"/>
              <a:t>ifht</a:t>
            </a:r>
            <a:r>
              <a:rPr lang="nb-NO" sz="1200" dirty="0"/>
              <a:t>. gymnastikkfestival på styremøte neste uke. Spørsmål som må avklares er rundt økonomi, samt at det må vurderes på hvor mange slike voksentropper vi faktisk kan fylle.  Kanskje må vi sende ut henvendelse om hvilke programmer det faktisk er behov for </a:t>
            </a:r>
            <a:r>
              <a:rPr lang="nb-NO" sz="1200" dirty="0" err="1"/>
              <a:t>for</a:t>
            </a:r>
            <a:r>
              <a:rPr lang="nb-NO" sz="1200" dirty="0"/>
              <a:t> å gjøre valg ut fra flertallsønske – da må dere love å svare da…… </a:t>
            </a:r>
            <a:r>
              <a:rPr lang="nb-NO" sz="1200" dirty="0">
                <a:sym typeface="Wingdings" panose="05000000000000000000" pitchFamily="2" charset="2"/>
              </a:rPr>
              <a:t></a:t>
            </a:r>
            <a:endParaRPr lang="nb-NO" sz="1200" dirty="0"/>
          </a:p>
          <a:p>
            <a:pPr lvl="1">
              <a:buFont typeface="Wingdings" panose="05000000000000000000" pitchFamily="2" charset="2"/>
              <a:buChar char="Ø"/>
            </a:pPr>
            <a:r>
              <a:rPr lang="nb-NO" sz="1200" dirty="0"/>
              <a:t>Evt. gjesteoppvisninger. Kanskje er det noen spennende gymnaster eller tropper som kan inviteres til oppvisningen, men som ikke er deltagere på stevnet. Dette kan være oppvisninger som gir en wow faktor, og/eller som er motiverende for de øvrige deltagerne for å fortsette trening for å bli like god.</a:t>
            </a:r>
          </a:p>
          <a:p>
            <a:endParaRPr lang="nb-NO" dirty="0"/>
          </a:p>
        </p:txBody>
      </p:sp>
      <p:sp>
        <p:nvSpPr>
          <p:cNvPr id="4" name="Plassholder for lysbildenummer 3"/>
          <p:cNvSpPr>
            <a:spLocks noGrp="1"/>
          </p:cNvSpPr>
          <p:nvPr>
            <p:ph type="sldNum" sz="quarter" idx="5"/>
          </p:nvPr>
        </p:nvSpPr>
        <p:spPr/>
        <p:txBody>
          <a:bodyPr/>
          <a:lstStyle/>
          <a:p>
            <a:fld id="{925C0A55-8DCD-4525-9AB9-0B0373EB02D5}" type="slidenum">
              <a:rPr lang="nb-NO" smtClean="0"/>
              <a:t>8</a:t>
            </a:fld>
            <a:endParaRPr lang="nb-NO"/>
          </a:p>
        </p:txBody>
      </p:sp>
    </p:spTree>
    <p:extLst>
      <p:ext uri="{BB962C8B-B14F-4D97-AF65-F5344CB8AC3E}">
        <p14:creationId xmlns:p14="http://schemas.microsoft.com/office/powerpoint/2010/main" val="740884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Kretsstyrets og breddeutvalgets har en holdning om at medalje er for deltagelse på stevne, og at når det ikke har vært stevne så har man heller ikke mulighet til å få fullført rekke. </a:t>
            </a:r>
          </a:p>
          <a:p>
            <a:r>
              <a:rPr lang="nb-NO" dirty="0"/>
              <a:t>Breddekomiteen i NGTF legger opp til kretsene selv å finne løsninger.</a:t>
            </a:r>
          </a:p>
          <a:p>
            <a:r>
              <a:rPr lang="nb-NO" dirty="0"/>
              <a:t>Vi har sjekket med de andre kretsene  - som løser dette svært ulikt. </a:t>
            </a:r>
          </a:p>
          <a:p>
            <a:endParaRPr lang="nb-NO" dirty="0"/>
          </a:p>
          <a:p>
            <a:r>
              <a:rPr lang="nb-NO" dirty="0"/>
              <a:t>Innspill fra klubbene – kretsstyret og breddeutvalget ønsker å lytte til innspill, for evt. å endre vedtak som er gjort. Evt. er det noen som har tenkt på andre løsninger og vil dele ideer med oss i dette møtet?</a:t>
            </a:r>
          </a:p>
          <a:p>
            <a:endParaRPr lang="nb-NO" dirty="0"/>
          </a:p>
          <a:p>
            <a:endParaRPr lang="nb-NO" dirty="0"/>
          </a:p>
        </p:txBody>
      </p:sp>
      <p:sp>
        <p:nvSpPr>
          <p:cNvPr id="4" name="Plassholder for lysbildenummer 3"/>
          <p:cNvSpPr>
            <a:spLocks noGrp="1"/>
          </p:cNvSpPr>
          <p:nvPr>
            <p:ph type="sldNum" sz="quarter" idx="5"/>
          </p:nvPr>
        </p:nvSpPr>
        <p:spPr/>
        <p:txBody>
          <a:bodyPr/>
          <a:lstStyle/>
          <a:p>
            <a:fld id="{925C0A55-8DCD-4525-9AB9-0B0373EB02D5}" type="slidenum">
              <a:rPr lang="nb-NO" smtClean="0"/>
              <a:t>9</a:t>
            </a:fld>
            <a:endParaRPr lang="nb-NO"/>
          </a:p>
        </p:txBody>
      </p:sp>
    </p:spTree>
    <p:extLst>
      <p:ext uri="{BB962C8B-B14F-4D97-AF65-F5344CB8AC3E}">
        <p14:creationId xmlns:p14="http://schemas.microsoft.com/office/powerpoint/2010/main" val="39885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3CE833-F66C-4A88-A80D-21DF57BB84E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D37B740-1991-40EA-A772-D0DD44E098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79759096-20D1-4B26-BD2A-7708CF11BB11}"/>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5" name="Plassholder for bunntekst 4">
            <a:extLst>
              <a:ext uri="{FF2B5EF4-FFF2-40B4-BE49-F238E27FC236}">
                <a16:creationId xmlns:a16="http://schemas.microsoft.com/office/drawing/2014/main" id="{8C9DC112-AF96-4C44-894E-A1663658F87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9CA90D8-3888-4C93-8B0D-94160027BD3F}"/>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263474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D9113E-F3D5-4AA1-B9AE-260B6E24CF0C}"/>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7B9AB71C-719A-48C3-87E0-F02144E321A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075A883-CFEC-4C69-8209-939B0AA22C5B}"/>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5" name="Plassholder for bunntekst 4">
            <a:extLst>
              <a:ext uri="{FF2B5EF4-FFF2-40B4-BE49-F238E27FC236}">
                <a16:creationId xmlns:a16="http://schemas.microsoft.com/office/drawing/2014/main" id="{9BA0F8B0-FD12-4F42-8CCF-F5ECFC2D7EA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ACBDC1C-532C-43D3-AEE5-28F7532004DE}"/>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985232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DDB0331B-185C-4807-9FB5-B73B7CE2BB3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32A201B-4FBD-4F6F-9B28-91E0AC0333E5}"/>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E4B2AEA-1CD7-4786-BD1F-D704CEA900AD}"/>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5" name="Plassholder for bunntekst 4">
            <a:extLst>
              <a:ext uri="{FF2B5EF4-FFF2-40B4-BE49-F238E27FC236}">
                <a16:creationId xmlns:a16="http://schemas.microsoft.com/office/drawing/2014/main" id="{EB7BF243-65F7-4D68-9876-5B66DC04B7C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D7184DC-E108-48DB-B2E8-EFC5E9DB9EC0}"/>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236180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B5BE7D-C24E-46A4-ACBD-09EE6F2DF5C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DAD2C38-8921-4C2F-BBD2-136312A9AF64}"/>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0196829-0316-4266-B301-0A839179D198}"/>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5" name="Plassholder for bunntekst 4">
            <a:extLst>
              <a:ext uri="{FF2B5EF4-FFF2-40B4-BE49-F238E27FC236}">
                <a16:creationId xmlns:a16="http://schemas.microsoft.com/office/drawing/2014/main" id="{53C90A82-EAB8-4CA3-8756-36D161E6C46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C4E3E98-5615-4C54-BC01-AF1B3BA75CA8}"/>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2516026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C0AF57-0032-4BC2-BD56-AA4C3605A0BB}"/>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5684B4A-9B4D-4F2F-8D10-6B746328E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5555666C-ACA4-4975-AFAF-15A5332EF532}"/>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5" name="Plassholder for bunntekst 4">
            <a:extLst>
              <a:ext uri="{FF2B5EF4-FFF2-40B4-BE49-F238E27FC236}">
                <a16:creationId xmlns:a16="http://schemas.microsoft.com/office/drawing/2014/main" id="{1B6579CB-2B91-4F38-862E-2F8CB335EC8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A0F10D7-9490-419C-91D7-8A980D0D7C20}"/>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342029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493BA2-B501-471D-932E-215F67A4C73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DDB458E-C199-4CDE-BF15-F6A67DF5F1BE}"/>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DBB02BFD-5FB0-497C-86C8-412B3152941F}"/>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5ACBD938-8A79-4620-AA4B-0F162145C400}"/>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6" name="Plassholder for bunntekst 5">
            <a:extLst>
              <a:ext uri="{FF2B5EF4-FFF2-40B4-BE49-F238E27FC236}">
                <a16:creationId xmlns:a16="http://schemas.microsoft.com/office/drawing/2014/main" id="{B68D3330-67A4-4BE6-8DE0-3B05793072B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DD55F6D-A72F-47B9-AF8A-EE977B401ADC}"/>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2671432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8F541E-0313-4231-8907-EB82F0950ABF}"/>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AF6AEBFB-10BE-4531-B517-E027D9251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D33B1E2F-6575-4DA7-A394-4901A198A796}"/>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0896CB17-CA0D-45AC-BBD3-B85018CCAF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3BB2B99C-FA61-418A-9051-08EED62D6A43}"/>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CEFD8A6C-AD5F-4C57-95EA-4E0FFC78F522}"/>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8" name="Plassholder for bunntekst 7">
            <a:extLst>
              <a:ext uri="{FF2B5EF4-FFF2-40B4-BE49-F238E27FC236}">
                <a16:creationId xmlns:a16="http://schemas.microsoft.com/office/drawing/2014/main" id="{7EF30E7C-A89A-4718-99EA-EAB293C3EBB8}"/>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F8C7A7E7-8C66-428D-85C5-AF99C179F054}"/>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122006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0B1051-DC03-4651-ACA8-CA4A42C2500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9C42D166-D0BE-4DF1-86DA-5E42938B9372}"/>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4" name="Plassholder for bunntekst 3">
            <a:extLst>
              <a:ext uri="{FF2B5EF4-FFF2-40B4-BE49-F238E27FC236}">
                <a16:creationId xmlns:a16="http://schemas.microsoft.com/office/drawing/2014/main" id="{B83AB681-AB9E-43C9-A52E-73773F8532C6}"/>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1FE65D8-EAAA-46B6-ABE1-BBA883167D7B}"/>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43965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6885E57-7D4D-4419-BB51-4C0C6D74198F}"/>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3" name="Plassholder for bunntekst 2">
            <a:extLst>
              <a:ext uri="{FF2B5EF4-FFF2-40B4-BE49-F238E27FC236}">
                <a16:creationId xmlns:a16="http://schemas.microsoft.com/office/drawing/2014/main" id="{957B68EC-3E07-4828-B98F-CBB4DCC8EFDE}"/>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A3EDBBE-54DE-4DBA-92C8-F6A071281190}"/>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2797123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A92A17-396D-4563-BE36-523A8882D71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AA456D00-216D-42E2-B401-C77AFDC5E9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742D540-07A7-434E-9CA4-E3644E4F74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17A6915-D5BF-41A7-97C9-CFFB83DCF1A5}"/>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6" name="Plassholder for bunntekst 5">
            <a:extLst>
              <a:ext uri="{FF2B5EF4-FFF2-40B4-BE49-F238E27FC236}">
                <a16:creationId xmlns:a16="http://schemas.microsoft.com/office/drawing/2014/main" id="{37C1476F-8909-4EC1-A28A-BC2A71C2494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044F0E6-CCF3-4641-ACF1-6826B5E59B13}"/>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345763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0ADDA7-A3C4-475D-985C-3B1F85B3484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7DDB3510-7776-488A-B63A-B8293507F8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C9C821C-4E85-4E2D-A4F9-88E241D90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0C71D44-5C26-4ACE-95EA-0D88311E19F6}"/>
              </a:ext>
            </a:extLst>
          </p:cNvPr>
          <p:cNvSpPr>
            <a:spLocks noGrp="1"/>
          </p:cNvSpPr>
          <p:nvPr>
            <p:ph type="dt" sz="half" idx="10"/>
          </p:nvPr>
        </p:nvSpPr>
        <p:spPr/>
        <p:txBody>
          <a:bodyPr/>
          <a:lstStyle/>
          <a:p>
            <a:fld id="{30183FA6-9768-45F2-9859-4D76AD466E7A}" type="datetimeFigureOut">
              <a:rPr lang="nb-NO" smtClean="0"/>
              <a:t>20.12.2021</a:t>
            </a:fld>
            <a:endParaRPr lang="nb-NO"/>
          </a:p>
        </p:txBody>
      </p:sp>
      <p:sp>
        <p:nvSpPr>
          <p:cNvPr id="6" name="Plassholder for bunntekst 5">
            <a:extLst>
              <a:ext uri="{FF2B5EF4-FFF2-40B4-BE49-F238E27FC236}">
                <a16:creationId xmlns:a16="http://schemas.microsoft.com/office/drawing/2014/main" id="{5CE1399F-4C62-4891-9D05-02AD9CE25A7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2937325-DF73-4060-8219-B586489EBEAA}"/>
              </a:ext>
            </a:extLst>
          </p:cNvPr>
          <p:cNvSpPr>
            <a:spLocks noGrp="1"/>
          </p:cNvSpPr>
          <p:nvPr>
            <p:ph type="sldNum" sz="quarter" idx="12"/>
          </p:nvPr>
        </p:nvSpPr>
        <p:spPr/>
        <p:txBody>
          <a:bodyPr/>
          <a:lstStyle/>
          <a:p>
            <a:fld id="{BDF14604-4204-4222-A967-AF1E7AD81C1D}" type="slidenum">
              <a:rPr lang="nb-NO" smtClean="0"/>
              <a:t>‹#›</a:t>
            </a:fld>
            <a:endParaRPr lang="nb-NO"/>
          </a:p>
        </p:txBody>
      </p:sp>
    </p:spTree>
    <p:extLst>
      <p:ext uri="{BB962C8B-B14F-4D97-AF65-F5344CB8AC3E}">
        <p14:creationId xmlns:p14="http://schemas.microsoft.com/office/powerpoint/2010/main" val="357364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B33D4A3-0880-4D09-AD18-4CF1F1429D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2853267-41EE-4C45-9E55-A640C05FD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BFB8922-DBA8-4BE7-AAD6-E92B91DA2B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83FA6-9768-45F2-9859-4D76AD466E7A}" type="datetimeFigureOut">
              <a:rPr lang="nb-NO" smtClean="0"/>
              <a:t>20.12.2021</a:t>
            </a:fld>
            <a:endParaRPr lang="nb-NO"/>
          </a:p>
        </p:txBody>
      </p:sp>
      <p:sp>
        <p:nvSpPr>
          <p:cNvPr id="5" name="Plassholder for bunntekst 4">
            <a:extLst>
              <a:ext uri="{FF2B5EF4-FFF2-40B4-BE49-F238E27FC236}">
                <a16:creationId xmlns:a16="http://schemas.microsoft.com/office/drawing/2014/main" id="{0CD774DA-37D1-48AA-BCDA-40A6C961ED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BB083C7B-D3FF-4886-B2D5-5BAE25A4B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14604-4204-4222-A967-AF1E7AD81C1D}" type="slidenum">
              <a:rPr lang="nb-NO" smtClean="0"/>
              <a:t>‹#›</a:t>
            </a:fld>
            <a:endParaRPr lang="nb-NO"/>
          </a:p>
        </p:txBody>
      </p:sp>
    </p:spTree>
    <p:extLst>
      <p:ext uri="{BB962C8B-B14F-4D97-AF65-F5344CB8AC3E}">
        <p14:creationId xmlns:p14="http://schemas.microsoft.com/office/powerpoint/2010/main" val="2228157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lt-2022.n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gymogturn.no/arrangement/golden-age-gym-festival-202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gymogturn.no/arrangement/eurogym-2022-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tmp"/><Relationship Id="rId4" Type="http://schemas.openxmlformats.org/officeDocument/2006/relationships/image" Target="../media/image5.tm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8556399-9FB3-41F0-B579-7BF6552009D8}"/>
              </a:ext>
            </a:extLst>
          </p:cNvPr>
          <p:cNvSpPr>
            <a:spLocks noGrp="1"/>
          </p:cNvSpPr>
          <p:nvPr>
            <p:ph type="ctrTitle"/>
          </p:nvPr>
        </p:nvSpPr>
        <p:spPr>
          <a:xfrm>
            <a:off x="1094095" y="851517"/>
            <a:ext cx="5238466" cy="2991416"/>
          </a:xfrm>
        </p:spPr>
        <p:txBody>
          <a:bodyPr anchor="b">
            <a:normAutofit/>
          </a:bodyPr>
          <a:lstStyle/>
          <a:p>
            <a:pPr algn="l"/>
            <a:r>
              <a:rPr lang="nb-NO" dirty="0"/>
              <a:t>VOGTK lagsmøte desember 2021</a:t>
            </a:r>
          </a:p>
        </p:txBody>
      </p:sp>
      <p:sp>
        <p:nvSpPr>
          <p:cNvPr id="3" name="Undertittel 2">
            <a:extLst>
              <a:ext uri="{FF2B5EF4-FFF2-40B4-BE49-F238E27FC236}">
                <a16:creationId xmlns:a16="http://schemas.microsoft.com/office/drawing/2014/main" id="{5ECDF8BB-0711-4DD1-AEF8-EA23D67835C8}"/>
              </a:ext>
            </a:extLst>
          </p:cNvPr>
          <p:cNvSpPr>
            <a:spLocks noGrp="1"/>
          </p:cNvSpPr>
          <p:nvPr>
            <p:ph type="subTitle" idx="1"/>
          </p:nvPr>
        </p:nvSpPr>
        <p:spPr>
          <a:xfrm>
            <a:off x="1094096" y="3842932"/>
            <a:ext cx="4167115" cy="2163551"/>
          </a:xfrm>
        </p:spPr>
        <p:txBody>
          <a:bodyPr anchor="t">
            <a:normAutofit/>
          </a:bodyPr>
          <a:lstStyle/>
          <a:p>
            <a:pPr algn="l"/>
            <a:endParaRPr lang="nb-NO" dirty="0"/>
          </a:p>
          <a:p>
            <a:pPr algn="l"/>
            <a:r>
              <a:rPr lang="nb-NO" dirty="0"/>
              <a:t>Bredde aktiviteter</a:t>
            </a:r>
          </a:p>
        </p:txBody>
      </p:sp>
      <p:sp>
        <p:nvSpPr>
          <p:cNvPr id="13" name="Freeform: Shape 12">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Bilde 5">
            <a:extLst>
              <a:ext uri="{FF2B5EF4-FFF2-40B4-BE49-F238E27FC236}">
                <a16:creationId xmlns:a16="http://schemas.microsoft.com/office/drawing/2014/main" id="{974FEDF6-9377-4393-A891-0434FDB64B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503" y="2129307"/>
            <a:ext cx="3217333" cy="3217333"/>
          </a:xfrm>
          <a:prstGeom prst="rect">
            <a:avLst/>
          </a:prstGeom>
        </p:spPr>
      </p:pic>
      <p:pic>
        <p:nvPicPr>
          <p:cNvPr id="1025" name="Picture 1">
            <a:extLst>
              <a:ext uri="{FF2B5EF4-FFF2-40B4-BE49-F238E27FC236}">
                <a16:creationId xmlns:a16="http://schemas.microsoft.com/office/drawing/2014/main" id="{5C7FB99B-A0D3-417A-89EC-5E17D416B3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7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BFD1124-4B6C-490D-BB77-DBF6744C8032}"/>
              </a:ext>
            </a:extLst>
          </p:cNvPr>
          <p:cNvSpPr>
            <a:spLocks noGrp="1"/>
          </p:cNvSpPr>
          <p:nvPr>
            <p:ph type="title"/>
          </p:nvPr>
        </p:nvSpPr>
        <p:spPr/>
        <p:txBody>
          <a:bodyPr/>
          <a:lstStyle/>
          <a:p>
            <a:r>
              <a:rPr lang="nb-NO" b="1" dirty="0"/>
              <a:t>Annet breddetilbud i VOGTK</a:t>
            </a:r>
          </a:p>
        </p:txBody>
      </p:sp>
      <p:sp>
        <p:nvSpPr>
          <p:cNvPr id="3" name="Plassholder for innhold 2">
            <a:extLst>
              <a:ext uri="{FF2B5EF4-FFF2-40B4-BE49-F238E27FC236}">
                <a16:creationId xmlns:a16="http://schemas.microsoft.com/office/drawing/2014/main" id="{6761EB80-BAD3-40C2-973F-717457908A22}"/>
              </a:ext>
            </a:extLst>
          </p:cNvPr>
          <p:cNvSpPr>
            <a:spLocks noGrp="1"/>
          </p:cNvSpPr>
          <p:nvPr>
            <p:ph idx="1"/>
          </p:nvPr>
        </p:nvSpPr>
        <p:spPr>
          <a:xfrm>
            <a:off x="838200" y="1825625"/>
            <a:ext cx="10515600" cy="3889375"/>
          </a:xfrm>
        </p:spPr>
        <p:txBody>
          <a:bodyPr>
            <a:normAutofit lnSpcReduction="10000"/>
          </a:bodyPr>
          <a:lstStyle/>
          <a:p>
            <a:pPr marL="0" indent="0">
              <a:buNone/>
            </a:pPr>
            <a:r>
              <a:rPr lang="nb-NO" dirty="0"/>
              <a:t>Turnleir i Froland – planen foreløpig er:</a:t>
            </a:r>
          </a:p>
          <a:p>
            <a:pPr lvl="1">
              <a:buFont typeface="Wingdings" panose="05000000000000000000" pitchFamily="2" charset="2"/>
              <a:buChar char="§"/>
            </a:pPr>
            <a:r>
              <a:rPr lang="nb-NO" dirty="0"/>
              <a:t>Uke 31</a:t>
            </a:r>
          </a:p>
          <a:p>
            <a:pPr lvl="1">
              <a:buFont typeface="Wingdings" panose="05000000000000000000" pitchFamily="2" charset="2"/>
              <a:buChar char="§"/>
            </a:pPr>
            <a:r>
              <a:rPr lang="nb-NO" dirty="0"/>
              <a:t>To leire a 4 dager</a:t>
            </a:r>
          </a:p>
          <a:p>
            <a:pPr lvl="1">
              <a:buFont typeface="Wingdings" panose="05000000000000000000" pitchFamily="2" charset="2"/>
              <a:buChar char="§"/>
            </a:pPr>
            <a:r>
              <a:rPr lang="nb-NO" dirty="0"/>
              <a:t>100 deltagere pr leir</a:t>
            </a:r>
          </a:p>
          <a:p>
            <a:pPr lvl="1">
              <a:buFont typeface="Wingdings" panose="05000000000000000000" pitchFamily="2" charset="2"/>
              <a:buChar char="§"/>
            </a:pPr>
            <a:r>
              <a:rPr lang="nb-NO" dirty="0"/>
              <a:t>Aldersgruppe 9-16 år</a:t>
            </a:r>
          </a:p>
          <a:p>
            <a:pPr>
              <a:buFontTx/>
              <a:buChar char="-"/>
            </a:pPr>
            <a:endParaRPr lang="nb-NO" dirty="0"/>
          </a:p>
          <a:p>
            <a:pPr marL="0" indent="0">
              <a:buNone/>
            </a:pPr>
            <a:r>
              <a:rPr lang="nb-NO" dirty="0"/>
              <a:t>Overnatting på skole, treninger flere timer hver dag i basishall og tradisjonell gymsaler. Kveldsaktiviteter og «fridag» i svømmebasseng el. Felles reise, gode trenere og masse sosial hygge hvor man blir godt kjent med andre gymnaster fra hele kretsen.</a:t>
            </a:r>
          </a:p>
          <a:p>
            <a:pPr marL="0" indent="0">
              <a:buNone/>
            </a:pPr>
            <a:endParaRPr lang="nb-NO" dirty="0"/>
          </a:p>
          <a:p>
            <a:pPr marL="0" indent="0">
              <a:buNone/>
            </a:pPr>
            <a:endParaRPr lang="nb-NO" dirty="0"/>
          </a:p>
        </p:txBody>
      </p:sp>
      <p:pic>
        <p:nvPicPr>
          <p:cNvPr id="4" name="Picture 1">
            <a:extLst>
              <a:ext uri="{FF2B5EF4-FFF2-40B4-BE49-F238E27FC236}">
                <a16:creationId xmlns:a16="http://schemas.microsoft.com/office/drawing/2014/main" id="{3F8F6EDF-203C-4436-BCCA-39844AEAFB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319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243724-9D55-42BD-828E-63249CC3E6D3}"/>
              </a:ext>
            </a:extLst>
          </p:cNvPr>
          <p:cNvSpPr>
            <a:spLocks noGrp="1"/>
          </p:cNvSpPr>
          <p:nvPr>
            <p:ph type="title"/>
          </p:nvPr>
        </p:nvSpPr>
        <p:spPr/>
        <p:txBody>
          <a:bodyPr/>
          <a:lstStyle/>
          <a:p>
            <a:r>
              <a:rPr lang="nb-NO" b="1" dirty="0"/>
              <a:t>Innspill</a:t>
            </a:r>
          </a:p>
        </p:txBody>
      </p:sp>
      <p:sp>
        <p:nvSpPr>
          <p:cNvPr id="3" name="Plassholder for innhold 2">
            <a:extLst>
              <a:ext uri="{FF2B5EF4-FFF2-40B4-BE49-F238E27FC236}">
                <a16:creationId xmlns:a16="http://schemas.microsoft.com/office/drawing/2014/main" id="{B7C223BE-F7D9-4161-8858-B89CBD765D4A}"/>
              </a:ext>
            </a:extLst>
          </p:cNvPr>
          <p:cNvSpPr>
            <a:spLocks noGrp="1"/>
          </p:cNvSpPr>
          <p:nvPr>
            <p:ph idx="1"/>
          </p:nvPr>
        </p:nvSpPr>
        <p:spPr>
          <a:xfrm>
            <a:off x="838200" y="2547891"/>
            <a:ext cx="10515600" cy="3629072"/>
          </a:xfrm>
        </p:spPr>
        <p:txBody>
          <a:bodyPr/>
          <a:lstStyle/>
          <a:p>
            <a:r>
              <a:rPr lang="nb-NO" dirty="0"/>
              <a:t>Er det andre ting våre klubber ønsker at kretsen bør ivareta for breddeaktiviteten ?</a:t>
            </a:r>
          </a:p>
          <a:p>
            <a:endParaRPr lang="nb-NO" dirty="0"/>
          </a:p>
        </p:txBody>
      </p:sp>
      <p:pic>
        <p:nvPicPr>
          <p:cNvPr id="4" name="Picture 1">
            <a:extLst>
              <a:ext uri="{FF2B5EF4-FFF2-40B4-BE49-F238E27FC236}">
                <a16:creationId xmlns:a16="http://schemas.microsoft.com/office/drawing/2014/main" id="{97F316EF-BC77-4EA6-9EC3-1947326D0C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80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6C070A-5833-4063-8E7C-E8B1AB40355E}"/>
              </a:ext>
            </a:extLst>
          </p:cNvPr>
          <p:cNvSpPr>
            <a:spLocks noGrp="1"/>
          </p:cNvSpPr>
          <p:nvPr>
            <p:ph type="title"/>
          </p:nvPr>
        </p:nvSpPr>
        <p:spPr/>
        <p:txBody>
          <a:bodyPr/>
          <a:lstStyle/>
          <a:p>
            <a:r>
              <a:rPr lang="nb-NO" b="1" dirty="0"/>
              <a:t>Breddeutvalget</a:t>
            </a:r>
          </a:p>
        </p:txBody>
      </p:sp>
      <p:graphicFrame>
        <p:nvGraphicFramePr>
          <p:cNvPr id="6" name="Plassholder for innhold 2">
            <a:extLst>
              <a:ext uri="{FF2B5EF4-FFF2-40B4-BE49-F238E27FC236}">
                <a16:creationId xmlns:a16="http://schemas.microsoft.com/office/drawing/2014/main" id="{962971BB-E2D2-496B-BA00-49FE54971152}"/>
              </a:ext>
            </a:extLst>
          </p:cNvPr>
          <p:cNvGraphicFramePr>
            <a:graphicFrameLocks noGrp="1"/>
          </p:cNvGraphicFramePr>
          <p:nvPr>
            <p:ph idx="1"/>
            <p:extLst>
              <p:ext uri="{D42A27DB-BD31-4B8C-83A1-F6EECF244321}">
                <p14:modId xmlns:p14="http://schemas.microsoft.com/office/powerpoint/2010/main" val="1961037052"/>
              </p:ext>
            </p:extLst>
          </p:nvPr>
        </p:nvGraphicFramePr>
        <p:xfrm>
          <a:off x="838200" y="1690689"/>
          <a:ext cx="10515600" cy="4230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1">
            <a:extLst>
              <a:ext uri="{FF2B5EF4-FFF2-40B4-BE49-F238E27FC236}">
                <a16:creationId xmlns:a16="http://schemas.microsoft.com/office/drawing/2014/main" id="{616612EE-CF23-47B8-A3A7-9494280F4BC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14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332EBB5-88A7-4DC9-A0FF-DD7AD981BE0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11B85401-F25B-4E9C-9EE4-52ABB8D1377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FE060CDB-AEC0-4003-8901-C98D90EE4D0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4A000DD9-AE3F-4B79-94AA-A77E6D7096D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FA9B19EF-E23C-402F-BCF0-847AE054560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18F7BEED-72E0-41FC-B9D6-E1102637C68C}"/>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12A7B298-1A33-47DF-9753-84469425EC2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033095E7-F81B-483D-9E58-A0F2FAB59FF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9D0963A-E6D1-4BB8-BC7C-02F4C1202514}"/>
              </a:ext>
            </a:extLst>
          </p:cNvPr>
          <p:cNvSpPr>
            <a:spLocks noGrp="1"/>
          </p:cNvSpPr>
          <p:nvPr>
            <p:ph type="title"/>
          </p:nvPr>
        </p:nvSpPr>
        <p:spPr/>
        <p:txBody>
          <a:bodyPr/>
          <a:lstStyle/>
          <a:p>
            <a:r>
              <a:rPr lang="nb-NO" b="1" dirty="0"/>
              <a:t>Landsturnstevne 2022</a:t>
            </a:r>
          </a:p>
        </p:txBody>
      </p:sp>
      <p:sp>
        <p:nvSpPr>
          <p:cNvPr id="3" name="Plassholder for innhold 2">
            <a:extLst>
              <a:ext uri="{FF2B5EF4-FFF2-40B4-BE49-F238E27FC236}">
                <a16:creationId xmlns:a16="http://schemas.microsoft.com/office/drawing/2014/main" id="{40D98E98-0C21-40F8-BC72-DA1978A8610D}"/>
              </a:ext>
            </a:extLst>
          </p:cNvPr>
          <p:cNvSpPr>
            <a:spLocks noGrp="1"/>
          </p:cNvSpPr>
          <p:nvPr>
            <p:ph idx="1"/>
          </p:nvPr>
        </p:nvSpPr>
        <p:spPr>
          <a:xfrm>
            <a:off x="838200" y="1690688"/>
            <a:ext cx="10515600" cy="4486275"/>
          </a:xfrm>
        </p:spPr>
        <p:txBody>
          <a:bodyPr/>
          <a:lstStyle/>
          <a:p>
            <a:r>
              <a:rPr lang="nb-NO" sz="1800" dirty="0">
                <a:latin typeface="Arial" panose="020B0604020202020204" pitchFamily="34" charset="0"/>
                <a:ea typeface="Calibri" panose="020F0502020204030204" pitchFamily="34" charset="0"/>
              </a:rPr>
              <a:t>A</a:t>
            </a:r>
            <a:r>
              <a:rPr lang="nb-NO" sz="1800" dirty="0">
                <a:effectLst/>
                <a:latin typeface="Arial" panose="020B0604020202020204" pitchFamily="34" charset="0"/>
                <a:ea typeface="Calibri" panose="020F0502020204030204" pitchFamily="34" charset="0"/>
              </a:rPr>
              <a:t>rrangeres 30. juni – 3. juli 2022.  Påmeldingsfrist 28. februar.</a:t>
            </a:r>
          </a:p>
          <a:p>
            <a:endParaRPr lang="nb-NO" sz="1800" dirty="0">
              <a:effectLst/>
              <a:latin typeface="Arial" panose="020B0604020202020204" pitchFamily="34" charset="0"/>
              <a:ea typeface="Calibri" panose="020F0502020204030204" pitchFamily="34" charset="0"/>
            </a:endParaRPr>
          </a:p>
          <a:p>
            <a:r>
              <a:rPr lang="nb-NO" sz="1800" dirty="0">
                <a:effectLst/>
                <a:latin typeface="Arial" panose="020B0604020202020204" pitchFamily="34" charset="0"/>
                <a:ea typeface="Calibri" panose="020F0502020204030204" pitchFamily="34" charset="0"/>
              </a:rPr>
              <a:t>Det er anledning til å delta på; </a:t>
            </a:r>
          </a:p>
          <a:p>
            <a:pPr lvl="1"/>
            <a:r>
              <a:rPr lang="nb-NO" sz="1400" dirty="0">
                <a:effectLst/>
                <a:latin typeface="Arial" panose="020B0604020202020204" pitchFamily="34" charset="0"/>
                <a:ea typeface="Calibri" panose="020F0502020204030204" pitchFamily="34" charset="0"/>
              </a:rPr>
              <a:t>felles ungdomstropp</a:t>
            </a:r>
          </a:p>
          <a:p>
            <a:pPr lvl="1"/>
            <a:r>
              <a:rPr lang="nb-NO" sz="1400" dirty="0">
                <a:effectLst/>
                <a:latin typeface="Arial" panose="020B0604020202020204" pitchFamily="34" charset="0"/>
                <a:ea typeface="Calibri" panose="020F0502020204030204" pitchFamily="34" charset="0"/>
              </a:rPr>
              <a:t>felles tropp for alle</a:t>
            </a:r>
          </a:p>
          <a:p>
            <a:pPr lvl="1"/>
            <a:r>
              <a:rPr lang="nb-NO" sz="1400" dirty="0">
                <a:effectLst/>
                <a:latin typeface="Arial" panose="020B0604020202020204" pitchFamily="34" charset="0"/>
                <a:ea typeface="Calibri" panose="020F0502020204030204" pitchFamily="34" charset="0"/>
              </a:rPr>
              <a:t>Norges Kvinnelige gymnastikk veteraner</a:t>
            </a:r>
          </a:p>
          <a:p>
            <a:pPr lvl="1"/>
            <a:r>
              <a:rPr lang="nb-NO" sz="1400" dirty="0">
                <a:effectLst/>
                <a:latin typeface="Arial" panose="020B0604020202020204" pitchFamily="34" charset="0"/>
                <a:ea typeface="Calibri" panose="020F0502020204030204" pitchFamily="34" charset="0"/>
              </a:rPr>
              <a:t>Norges Turn veteraner (herrer) </a:t>
            </a:r>
          </a:p>
          <a:p>
            <a:pPr lvl="1"/>
            <a:r>
              <a:rPr lang="nb-NO" sz="1400" dirty="0">
                <a:effectLst/>
                <a:latin typeface="Arial" panose="020B0604020202020204" pitchFamily="34" charset="0"/>
                <a:ea typeface="Calibri" panose="020F0502020204030204" pitchFamily="34" charset="0"/>
              </a:rPr>
              <a:t>forskjellige «lær på stedet» program. </a:t>
            </a:r>
          </a:p>
          <a:p>
            <a:pPr lvl="1"/>
            <a:endParaRPr lang="nb-NO" sz="1400" dirty="0">
              <a:latin typeface="Arial" panose="020B0604020202020204" pitchFamily="34" charset="0"/>
              <a:ea typeface="Calibri" panose="020F0502020204030204" pitchFamily="34" charset="0"/>
            </a:endParaRPr>
          </a:p>
          <a:p>
            <a:pPr lvl="1"/>
            <a:r>
              <a:rPr lang="nb-NO" sz="1400" dirty="0">
                <a:effectLst/>
                <a:latin typeface="Arial" panose="020B0604020202020204" pitchFamily="34" charset="0"/>
                <a:ea typeface="Calibri" panose="020F0502020204030204" pitchFamily="34" charset="0"/>
              </a:rPr>
              <a:t>Alternativt kan man sette opp en egen særtropp dersom dere er fler enn 20 deltagere – her er det rom for å invitere naboklubber til noe felles og gøy.</a:t>
            </a:r>
          </a:p>
          <a:p>
            <a:endParaRPr lang="nb-NO" sz="1800" dirty="0">
              <a:effectLst/>
              <a:latin typeface="Arial" panose="020B0604020202020204" pitchFamily="34" charset="0"/>
              <a:ea typeface="Calibri" panose="020F0502020204030204" pitchFamily="34" charset="0"/>
            </a:endParaRPr>
          </a:p>
          <a:p>
            <a:r>
              <a:rPr lang="nb-NO" sz="1800" dirty="0">
                <a:effectLst/>
                <a:latin typeface="Arial" panose="020B0604020202020204" pitchFamily="34" charset="0"/>
                <a:ea typeface="Calibri" panose="020F0502020204030204" pitchFamily="34" charset="0"/>
              </a:rPr>
              <a:t>For mer informasjon se: </a:t>
            </a:r>
            <a:r>
              <a:rPr lang="nb-NO" sz="1800" u="sng" dirty="0">
                <a:solidFill>
                  <a:srgbClr val="0563C1"/>
                </a:solidFill>
                <a:effectLst/>
                <a:latin typeface="Arial" panose="020B0604020202020204" pitchFamily="34" charset="0"/>
                <a:ea typeface="Calibri" panose="020F0502020204030204" pitchFamily="34" charset="0"/>
                <a:hlinkClick r:id="rId3"/>
              </a:rPr>
              <a:t>https://lt-2022.no/</a:t>
            </a:r>
            <a:endParaRPr lang="nb-NO" sz="1800" dirty="0">
              <a:effectLst/>
              <a:latin typeface="Arial" panose="020B0604020202020204" pitchFamily="34" charset="0"/>
              <a:ea typeface="Calibri" panose="020F0502020204030204" pitchFamily="34" charset="0"/>
            </a:endParaRPr>
          </a:p>
          <a:p>
            <a:endParaRPr lang="nb-NO" dirty="0"/>
          </a:p>
        </p:txBody>
      </p:sp>
      <p:pic>
        <p:nvPicPr>
          <p:cNvPr id="4" name="Picture 1">
            <a:extLst>
              <a:ext uri="{FF2B5EF4-FFF2-40B4-BE49-F238E27FC236}">
                <a16:creationId xmlns:a16="http://schemas.microsoft.com/office/drawing/2014/main" id="{3693F898-A7F3-4B4C-8300-92F2E5EBD6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69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F8BCD89-0778-4649-AA43-888AEC4A5C25}"/>
              </a:ext>
            </a:extLst>
          </p:cNvPr>
          <p:cNvSpPr>
            <a:spLocks noGrp="1"/>
          </p:cNvSpPr>
          <p:nvPr>
            <p:ph type="title"/>
          </p:nvPr>
        </p:nvSpPr>
        <p:spPr/>
        <p:txBody>
          <a:bodyPr/>
          <a:lstStyle/>
          <a:p>
            <a:r>
              <a:rPr lang="nb-NO" b="1" dirty="0"/>
              <a:t>Golden Age</a:t>
            </a:r>
          </a:p>
        </p:txBody>
      </p:sp>
      <p:sp>
        <p:nvSpPr>
          <p:cNvPr id="3" name="Plassholder for innhold 2">
            <a:extLst>
              <a:ext uri="{FF2B5EF4-FFF2-40B4-BE49-F238E27FC236}">
                <a16:creationId xmlns:a16="http://schemas.microsoft.com/office/drawing/2014/main" id="{838CC98B-F356-43FF-8C8B-6E6BA367C3B0}"/>
              </a:ext>
            </a:extLst>
          </p:cNvPr>
          <p:cNvSpPr>
            <a:spLocks noGrp="1"/>
          </p:cNvSpPr>
          <p:nvPr>
            <p:ph idx="1"/>
          </p:nvPr>
        </p:nvSpPr>
        <p:spPr/>
        <p:txBody>
          <a:bodyPr/>
          <a:lstStyle/>
          <a:p>
            <a:r>
              <a:rPr lang="nb-NO" sz="1800" dirty="0">
                <a:latin typeface="Arial" panose="020B0604020202020204" pitchFamily="34" charset="0"/>
                <a:ea typeface="Calibri" panose="020F0502020204030204" pitchFamily="34" charset="0"/>
              </a:rPr>
              <a:t>A</a:t>
            </a:r>
            <a:r>
              <a:rPr lang="nb-NO" sz="1800" dirty="0">
                <a:effectLst/>
                <a:latin typeface="Arial" panose="020B0604020202020204" pitchFamily="34" charset="0"/>
                <a:ea typeface="Calibri" panose="020F0502020204030204" pitchFamily="34" charset="0"/>
              </a:rPr>
              <a:t>rrangeres 2.okt – 7. okt 2022 på Madeira, Portugal. Påmeldingsfrist 19. januar</a:t>
            </a:r>
          </a:p>
          <a:p>
            <a:endParaRPr lang="nb-NO" sz="1800" dirty="0">
              <a:latin typeface="Arial" panose="020B0604020202020204" pitchFamily="34" charset="0"/>
              <a:ea typeface="Calibri" panose="020F0502020204030204" pitchFamily="34" charset="0"/>
            </a:endParaRPr>
          </a:p>
          <a:p>
            <a:r>
              <a:rPr lang="nb-NO" sz="1800" dirty="0">
                <a:effectLst/>
                <a:latin typeface="Arial" panose="020B0604020202020204" pitchFamily="34" charset="0"/>
                <a:ea typeface="Calibri" panose="020F0502020204030204" pitchFamily="34" charset="0"/>
              </a:rPr>
              <a:t>Vi anbefaler våre klubber å samarbeide slik at dere får reist til dette arrangementet som er ment for gymnaster i alder 50+. </a:t>
            </a:r>
          </a:p>
          <a:p>
            <a:r>
              <a:rPr lang="nb-NO" sz="1800" dirty="0">
                <a:latin typeface="Arial" panose="020B0604020202020204" pitchFamily="34" charset="0"/>
                <a:ea typeface="Calibri" panose="020F0502020204030204" pitchFamily="34" charset="0"/>
              </a:rPr>
              <a:t>En tropp må være på minimum 6 utøvere.</a:t>
            </a:r>
            <a:endParaRPr lang="nb-NO" sz="1800" dirty="0">
              <a:effectLst/>
              <a:latin typeface="Arial" panose="020B0604020202020204" pitchFamily="34" charset="0"/>
              <a:ea typeface="Calibri" panose="020F0502020204030204" pitchFamily="34" charset="0"/>
            </a:endParaRPr>
          </a:p>
          <a:p>
            <a:endParaRPr lang="nb-NO" sz="1800" dirty="0">
              <a:latin typeface="Arial" panose="020B0604020202020204" pitchFamily="34" charset="0"/>
              <a:ea typeface="Calibri" panose="020F0502020204030204" pitchFamily="34" charset="0"/>
            </a:endParaRPr>
          </a:p>
          <a:p>
            <a:r>
              <a:rPr lang="nb-NO" sz="1800" dirty="0">
                <a:effectLst/>
                <a:latin typeface="Arial" panose="020B0604020202020204" pitchFamily="34" charset="0"/>
                <a:ea typeface="Calibri" panose="020F0502020204030204" pitchFamily="34" charset="0"/>
              </a:rPr>
              <a:t>Mer informasjon finner dere her; </a:t>
            </a:r>
            <a:r>
              <a:rPr lang="nb-NO" sz="1800" u="sng" dirty="0">
                <a:solidFill>
                  <a:srgbClr val="0563C1"/>
                </a:solidFill>
                <a:effectLst/>
                <a:latin typeface="Arial" panose="020B0604020202020204" pitchFamily="34" charset="0"/>
                <a:ea typeface="Calibri" panose="020F0502020204030204" pitchFamily="34" charset="0"/>
                <a:hlinkClick r:id="rId3"/>
              </a:rPr>
              <a:t>https://gymogturn.no/arrangement/golden-age-gym-festival-2022/</a:t>
            </a:r>
            <a:r>
              <a:rPr lang="nb-NO" sz="1800" dirty="0">
                <a:effectLst/>
                <a:latin typeface="Arial" panose="020B0604020202020204" pitchFamily="34" charset="0"/>
                <a:ea typeface="Calibri" panose="020F0502020204030204" pitchFamily="34" charset="0"/>
              </a:rPr>
              <a:t> </a:t>
            </a:r>
          </a:p>
          <a:p>
            <a:endParaRPr lang="nb-NO" dirty="0"/>
          </a:p>
        </p:txBody>
      </p:sp>
      <p:pic>
        <p:nvPicPr>
          <p:cNvPr id="4" name="Picture 1">
            <a:extLst>
              <a:ext uri="{FF2B5EF4-FFF2-40B4-BE49-F238E27FC236}">
                <a16:creationId xmlns:a16="http://schemas.microsoft.com/office/drawing/2014/main" id="{032B2DA2-9C67-459C-AEB4-158156DF87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94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F8BCD89-0778-4649-AA43-888AEC4A5C25}"/>
              </a:ext>
            </a:extLst>
          </p:cNvPr>
          <p:cNvSpPr>
            <a:spLocks noGrp="1"/>
          </p:cNvSpPr>
          <p:nvPr>
            <p:ph type="title"/>
          </p:nvPr>
        </p:nvSpPr>
        <p:spPr/>
        <p:txBody>
          <a:bodyPr/>
          <a:lstStyle/>
          <a:p>
            <a:r>
              <a:rPr lang="nb-NO" b="1" dirty="0"/>
              <a:t>Eurogym</a:t>
            </a:r>
          </a:p>
        </p:txBody>
      </p:sp>
      <p:sp>
        <p:nvSpPr>
          <p:cNvPr id="3" name="Plassholder for innhold 2">
            <a:extLst>
              <a:ext uri="{FF2B5EF4-FFF2-40B4-BE49-F238E27FC236}">
                <a16:creationId xmlns:a16="http://schemas.microsoft.com/office/drawing/2014/main" id="{838CC98B-F356-43FF-8C8B-6E6BA367C3B0}"/>
              </a:ext>
            </a:extLst>
          </p:cNvPr>
          <p:cNvSpPr>
            <a:spLocks noGrp="1"/>
          </p:cNvSpPr>
          <p:nvPr>
            <p:ph idx="1"/>
          </p:nvPr>
        </p:nvSpPr>
        <p:spPr/>
        <p:txBody>
          <a:bodyPr/>
          <a:lstStyle/>
          <a:p>
            <a:r>
              <a:rPr lang="nb-NO" sz="1800" dirty="0">
                <a:latin typeface="Arial" panose="020B0604020202020204" pitchFamily="34" charset="0"/>
                <a:ea typeface="Calibri" panose="020F0502020204030204" pitchFamily="34" charset="0"/>
              </a:rPr>
              <a:t>A</a:t>
            </a:r>
            <a:r>
              <a:rPr lang="nb-NO" sz="1800" dirty="0">
                <a:effectLst/>
                <a:latin typeface="Arial" panose="020B0604020202020204" pitchFamily="34" charset="0"/>
                <a:ea typeface="Calibri" panose="020F0502020204030204" pitchFamily="34" charset="0"/>
              </a:rPr>
              <a:t>rrangeres 10. – 15. juli 2022 i Neuchâtel, Sveits. Påmeldingsfrist 15. januar</a:t>
            </a:r>
          </a:p>
          <a:p>
            <a:endParaRPr lang="nb-NO" sz="1800" dirty="0">
              <a:latin typeface="Arial" panose="020B0604020202020204" pitchFamily="34" charset="0"/>
              <a:ea typeface="Calibri" panose="020F0502020204030204" pitchFamily="34" charset="0"/>
            </a:endParaRPr>
          </a:p>
          <a:p>
            <a:r>
              <a:rPr lang="nb-NO" sz="1800" dirty="0">
                <a:latin typeface="Arial" panose="020B0604020202020204" pitchFamily="34" charset="0"/>
                <a:ea typeface="Calibri" panose="020F0502020204030204" pitchFamily="34" charset="0"/>
              </a:rPr>
              <a:t>Er for ungdom i alder 13-18 år</a:t>
            </a:r>
          </a:p>
          <a:p>
            <a:r>
              <a:rPr lang="nb-NO" sz="1800" dirty="0">
                <a:effectLst/>
                <a:latin typeface="Arial" panose="020B0604020202020204" pitchFamily="34" charset="0"/>
                <a:ea typeface="Calibri" panose="020F0502020204030204" pitchFamily="34" charset="0"/>
              </a:rPr>
              <a:t>Gym for Life Challenge arrangeres dagen før Eurogym</a:t>
            </a:r>
          </a:p>
          <a:p>
            <a:endParaRPr lang="nb-NO" sz="1800" dirty="0">
              <a:latin typeface="Arial" panose="020B0604020202020204" pitchFamily="34" charset="0"/>
              <a:ea typeface="Calibri" panose="020F0502020204030204" pitchFamily="34" charset="0"/>
            </a:endParaRPr>
          </a:p>
          <a:p>
            <a:pPr marL="0" indent="0">
              <a:buNone/>
            </a:pPr>
            <a:endParaRPr lang="nb-NO" sz="1800" dirty="0">
              <a:latin typeface="Arial" panose="020B0604020202020204" pitchFamily="34" charset="0"/>
              <a:ea typeface="Calibri" panose="020F0502020204030204" pitchFamily="34" charset="0"/>
            </a:endParaRPr>
          </a:p>
          <a:p>
            <a:r>
              <a:rPr lang="nb-NO" sz="1800" dirty="0">
                <a:effectLst/>
                <a:latin typeface="Arial" panose="020B0604020202020204" pitchFamily="34" charset="0"/>
                <a:ea typeface="Calibri" panose="020F0502020204030204" pitchFamily="34" charset="0"/>
              </a:rPr>
              <a:t>Mer informasjon finner dere her; </a:t>
            </a:r>
            <a:r>
              <a:rPr lang="nb-NO" sz="1800" dirty="0">
                <a:effectLst/>
                <a:latin typeface="Arial" panose="020B0604020202020204" pitchFamily="34" charset="0"/>
                <a:ea typeface="Calibri" panose="020F0502020204030204" pitchFamily="34" charset="0"/>
                <a:hlinkClick r:id="rId3"/>
              </a:rPr>
              <a:t>https://gymogturn.no/arrangement/eurogym-2022-2/</a:t>
            </a:r>
            <a:r>
              <a:rPr lang="nb-NO" sz="1800" dirty="0">
                <a:effectLst/>
                <a:latin typeface="Arial" panose="020B0604020202020204" pitchFamily="34" charset="0"/>
                <a:ea typeface="Calibri" panose="020F0502020204030204" pitchFamily="34" charset="0"/>
              </a:rPr>
              <a:t> </a:t>
            </a:r>
            <a:endParaRPr lang="nb-NO" dirty="0"/>
          </a:p>
        </p:txBody>
      </p:sp>
      <p:pic>
        <p:nvPicPr>
          <p:cNvPr id="4" name="Picture 1">
            <a:extLst>
              <a:ext uri="{FF2B5EF4-FFF2-40B4-BE49-F238E27FC236}">
                <a16:creationId xmlns:a16="http://schemas.microsoft.com/office/drawing/2014/main" id="{97FB1D71-EE18-4D1E-BEFB-C026B0CE4D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62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1BCD0888-1E62-487F-A315-FD321DBDC05D}"/>
              </a:ext>
            </a:extLst>
          </p:cNvPr>
          <p:cNvSpPr>
            <a:spLocks noGrp="1"/>
          </p:cNvSpPr>
          <p:nvPr>
            <p:ph type="title"/>
          </p:nvPr>
        </p:nvSpPr>
        <p:spPr>
          <a:xfrm>
            <a:off x="7320466" y="609600"/>
            <a:ext cx="4140014" cy="1330839"/>
          </a:xfrm>
        </p:spPr>
        <p:txBody>
          <a:bodyPr>
            <a:normAutofit/>
          </a:bodyPr>
          <a:lstStyle/>
          <a:p>
            <a:r>
              <a:rPr lang="nb-NO" sz="2800" b="1" dirty="0"/>
              <a:t>VOGTK Gymnastikkfestival (kretsturnstevne)</a:t>
            </a:r>
          </a:p>
        </p:txBody>
      </p:sp>
      <p:pic>
        <p:nvPicPr>
          <p:cNvPr id="5" name="Picture 8">
            <a:extLst>
              <a:ext uri="{FF2B5EF4-FFF2-40B4-BE49-F238E27FC236}">
                <a16:creationId xmlns:a16="http://schemas.microsoft.com/office/drawing/2014/main" id="{4CFA88A6-AA71-4924-B0CC-2BD2E309BA7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392" b="4"/>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4AD8658D-7759-4684-9F1B-3FCFE086A946}"/>
              </a:ext>
            </a:extLst>
          </p:cNvPr>
          <p:cNvSpPr>
            <a:spLocks noGrp="1"/>
          </p:cNvSpPr>
          <p:nvPr>
            <p:ph idx="1"/>
          </p:nvPr>
        </p:nvSpPr>
        <p:spPr>
          <a:xfrm>
            <a:off x="7320465" y="2194102"/>
            <a:ext cx="4140013" cy="3908586"/>
          </a:xfrm>
        </p:spPr>
        <p:txBody>
          <a:bodyPr>
            <a:normAutofit/>
          </a:bodyPr>
          <a:lstStyle/>
          <a:p>
            <a:r>
              <a:rPr lang="nb-NO" sz="2000" dirty="0"/>
              <a:t>3 løsninger fra tidligere kretser skal bli til én felles</a:t>
            </a:r>
          </a:p>
          <a:p>
            <a:r>
              <a:rPr lang="nb-NO" sz="2000" dirty="0"/>
              <a:t>Likhetsprinsipp og rettferdighet – like muligheter og samme tilbud til alle når kretsen er arrangør.</a:t>
            </a:r>
          </a:p>
          <a:p>
            <a:r>
              <a:rPr lang="nb-NO" sz="2000" dirty="0"/>
              <a:t>Starte i det små og evt. eskalere etter hvert som vi får erfaring</a:t>
            </a:r>
          </a:p>
          <a:p>
            <a:r>
              <a:rPr lang="nb-NO" sz="2000" dirty="0"/>
              <a:t>Plan nær fremtid er delte stevner 2022 og 2023 og ett storstevne 2024 (hvert 4. år)</a:t>
            </a:r>
          </a:p>
        </p:txBody>
      </p:sp>
    </p:spTree>
    <p:extLst>
      <p:ext uri="{BB962C8B-B14F-4D97-AF65-F5344CB8AC3E}">
        <p14:creationId xmlns:p14="http://schemas.microsoft.com/office/powerpoint/2010/main" val="154287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1BCD0888-1E62-487F-A315-FD321DBDC05D}"/>
              </a:ext>
            </a:extLst>
          </p:cNvPr>
          <p:cNvSpPr>
            <a:spLocks noGrp="1"/>
          </p:cNvSpPr>
          <p:nvPr>
            <p:ph type="title"/>
          </p:nvPr>
        </p:nvSpPr>
        <p:spPr>
          <a:xfrm>
            <a:off x="838200" y="365125"/>
            <a:ext cx="10515600" cy="1325563"/>
          </a:xfrm>
        </p:spPr>
        <p:txBody>
          <a:bodyPr>
            <a:normAutofit/>
          </a:bodyPr>
          <a:lstStyle/>
          <a:p>
            <a:r>
              <a:rPr lang="nb-NO" sz="5400" dirty="0"/>
              <a:t>VOGTK Gymnastikkfestival 2022</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FE85018A-21A3-4674-8ACF-3065D91E76F8}"/>
              </a:ext>
            </a:extLst>
          </p:cNvPr>
          <p:cNvSpPr>
            <a:spLocks noGrp="1"/>
          </p:cNvSpPr>
          <p:nvPr>
            <p:ph idx="1"/>
          </p:nvPr>
        </p:nvSpPr>
        <p:spPr>
          <a:xfrm>
            <a:off x="838200" y="1929384"/>
            <a:ext cx="10515600" cy="4251960"/>
          </a:xfrm>
        </p:spPr>
        <p:txBody>
          <a:bodyPr>
            <a:normAutofit lnSpcReduction="10000"/>
          </a:bodyPr>
          <a:lstStyle/>
          <a:p>
            <a:r>
              <a:rPr lang="nb-NO" sz="1500" dirty="0"/>
              <a:t>Stevne på 3 forskjellige steder – samme </a:t>
            </a:r>
            <a:r>
              <a:rPr lang="nb-NO" sz="1500" b="1" dirty="0"/>
              <a:t>dato 11. juni 2022</a:t>
            </a:r>
          </a:p>
          <a:p>
            <a:r>
              <a:rPr lang="nb-NO" sz="1500" dirty="0"/>
              <a:t>Stevner fordrer at klubber melder seg som arrangør</a:t>
            </a:r>
          </a:p>
          <a:p>
            <a:r>
              <a:rPr lang="nb-NO" sz="1500" dirty="0"/>
              <a:t>Utarbeidet arrangør veileder:</a:t>
            </a:r>
          </a:p>
          <a:p>
            <a:pPr lvl="1">
              <a:buFont typeface="Wingdings" panose="05000000000000000000" pitchFamily="2" charset="2"/>
              <a:buChar char="Ø"/>
            </a:pPr>
            <a:r>
              <a:rPr lang="nb-NO" sz="1500" dirty="0"/>
              <a:t>Preferert innendørs arrangement</a:t>
            </a:r>
          </a:p>
          <a:p>
            <a:pPr lvl="1">
              <a:buFont typeface="Wingdings" panose="05000000000000000000" pitchFamily="2" charset="2"/>
              <a:buChar char="Ø"/>
            </a:pPr>
            <a:r>
              <a:rPr lang="nb-NO" sz="1500" dirty="0"/>
              <a:t>Ren oppvisning på én arena – arrangement på én dag</a:t>
            </a:r>
          </a:p>
          <a:p>
            <a:pPr lvl="1">
              <a:buFont typeface="Wingdings" panose="05000000000000000000" pitchFamily="2" charset="2"/>
              <a:buChar char="Ø"/>
            </a:pPr>
            <a:r>
              <a:rPr lang="nb-NO" sz="1500" dirty="0"/>
              <a:t>Plass til 800-1000 deltakere og publikum</a:t>
            </a:r>
          </a:p>
          <a:p>
            <a:pPr lvl="1">
              <a:buFont typeface="Wingdings" panose="05000000000000000000" pitchFamily="2" charset="2"/>
              <a:buChar char="Ø"/>
            </a:pPr>
            <a:r>
              <a:rPr lang="nb-NO" sz="1500" dirty="0"/>
              <a:t>Deltakeravgift </a:t>
            </a:r>
          </a:p>
          <a:p>
            <a:pPr lvl="2">
              <a:buFont typeface="Courier New" panose="02070309020205020404" pitchFamily="49" charset="0"/>
              <a:buChar char="o"/>
            </a:pPr>
            <a:r>
              <a:rPr lang="nb-NO" sz="1500" dirty="0"/>
              <a:t>Barn kr. 150,- inkl. stevnemedalje og merke</a:t>
            </a:r>
          </a:p>
          <a:p>
            <a:pPr lvl="2">
              <a:buFont typeface="Courier New" panose="02070309020205020404" pitchFamily="49" charset="0"/>
              <a:buChar char="o"/>
            </a:pPr>
            <a:r>
              <a:rPr lang="nb-NO" sz="1500" dirty="0"/>
              <a:t>Voksen kr. 150,- + 40 til merke/lenke</a:t>
            </a:r>
          </a:p>
          <a:p>
            <a:pPr lvl="1">
              <a:buFont typeface="Wingdings" panose="05000000000000000000" pitchFamily="2" charset="2"/>
              <a:buChar char="Ø"/>
            </a:pPr>
            <a:r>
              <a:rPr lang="nb-NO" sz="1500" dirty="0"/>
              <a:t>Minimum utstyrs krav; matteruller/frittstående gulv, trampett, </a:t>
            </a:r>
            <a:r>
              <a:rPr lang="nb-NO" sz="1500" dirty="0" err="1"/>
              <a:t>airtrack</a:t>
            </a:r>
            <a:r>
              <a:rPr lang="nb-NO" sz="1500" dirty="0"/>
              <a:t>, tjukkaser, andre små apparater slik som benker, kasser etc. etter behov fra de påmeldte</a:t>
            </a:r>
          </a:p>
          <a:p>
            <a:pPr lvl="1"/>
            <a:endParaRPr lang="nb-NO" sz="1500" dirty="0"/>
          </a:p>
          <a:p>
            <a:r>
              <a:rPr lang="nb-NO" sz="1500" dirty="0"/>
              <a:t>Økonomi:</a:t>
            </a:r>
          </a:p>
          <a:p>
            <a:pPr lvl="1">
              <a:buFont typeface="Wingdings" panose="05000000000000000000" pitchFamily="2" charset="2"/>
              <a:buChar char="Ø"/>
            </a:pPr>
            <a:r>
              <a:rPr lang="nb-NO" sz="1500" dirty="0"/>
              <a:t>Deltakeravgift dekker alle faste kostnader; halleie, musikkanlegg, stevnemedaljer barn, førstehjelp, kretsavgift 15,- kr pr deltager.</a:t>
            </a:r>
          </a:p>
          <a:p>
            <a:pPr lvl="1">
              <a:buFont typeface="Wingdings" panose="05000000000000000000" pitchFamily="2" charset="2"/>
              <a:buChar char="Ø"/>
            </a:pPr>
            <a:r>
              <a:rPr lang="nb-NO" sz="1500" dirty="0"/>
              <a:t>Klubben tjener på; inngangsbilletter og kiosksalg + evt. overskuddet fra deltakeravgift</a:t>
            </a:r>
          </a:p>
        </p:txBody>
      </p:sp>
      <p:pic>
        <p:nvPicPr>
          <p:cNvPr id="6" name="Picture 1">
            <a:extLst>
              <a:ext uri="{FF2B5EF4-FFF2-40B4-BE49-F238E27FC236}">
                <a16:creationId xmlns:a16="http://schemas.microsoft.com/office/drawing/2014/main" id="{2F94C03E-736A-4385-84E9-847A2621E8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987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A1BBE05-03E4-4012-9F6E-E8505DAC3768}"/>
              </a:ext>
            </a:extLst>
          </p:cNvPr>
          <p:cNvSpPr>
            <a:spLocks noGrp="1"/>
          </p:cNvSpPr>
          <p:nvPr>
            <p:ph type="title"/>
          </p:nvPr>
        </p:nvSpPr>
        <p:spPr>
          <a:xfrm>
            <a:off x="838200" y="365125"/>
            <a:ext cx="10515600" cy="1325563"/>
          </a:xfrm>
        </p:spPr>
        <p:txBody>
          <a:bodyPr>
            <a:normAutofit/>
          </a:bodyPr>
          <a:lstStyle/>
          <a:p>
            <a:r>
              <a:rPr lang="nb-NO" sz="5400" dirty="0"/>
              <a:t>VOGTK Gymnastikkfestival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27AFD598-8F9E-4B71-AE91-84CDC511B6B3}"/>
              </a:ext>
            </a:extLst>
          </p:cNvPr>
          <p:cNvSpPr>
            <a:spLocks noGrp="1"/>
          </p:cNvSpPr>
          <p:nvPr>
            <p:ph idx="1"/>
          </p:nvPr>
        </p:nvSpPr>
        <p:spPr>
          <a:xfrm>
            <a:off x="838200" y="1929384"/>
            <a:ext cx="10515600" cy="4434840"/>
          </a:xfrm>
        </p:spPr>
        <p:txBody>
          <a:bodyPr>
            <a:normAutofit/>
          </a:bodyPr>
          <a:lstStyle/>
          <a:p>
            <a:pPr marL="0" indent="0">
              <a:buNone/>
            </a:pPr>
            <a:r>
              <a:rPr lang="nb-NO" sz="2000" dirty="0"/>
              <a:t>Stevneinnhold:</a:t>
            </a:r>
          </a:p>
          <a:p>
            <a:r>
              <a:rPr lang="nb-NO" sz="2000" dirty="0"/>
              <a:t>Defilering av deltagere (gjerne korps, faner og flaggborg)</a:t>
            </a:r>
          </a:p>
          <a:p>
            <a:r>
              <a:rPr lang="nb-NO" sz="2000" dirty="0"/>
              <a:t>Offisiell åpning av stevnet av medlem fra kretsstyret eller breddeutvalg</a:t>
            </a:r>
          </a:p>
          <a:p>
            <a:r>
              <a:rPr lang="nb-NO" sz="2000" dirty="0"/>
              <a:t>Oppvisninger; </a:t>
            </a:r>
          </a:p>
          <a:p>
            <a:pPr lvl="1">
              <a:buFont typeface="Wingdings" panose="05000000000000000000" pitchFamily="2" charset="2"/>
              <a:buChar char="Ø"/>
            </a:pPr>
            <a:r>
              <a:rPr lang="nb-NO" sz="2000" dirty="0"/>
              <a:t>Klubboppvisninger </a:t>
            </a:r>
          </a:p>
          <a:p>
            <a:pPr lvl="1">
              <a:buFont typeface="Wingdings" panose="05000000000000000000" pitchFamily="2" charset="2"/>
              <a:buChar char="Ø"/>
            </a:pPr>
            <a:r>
              <a:rPr lang="nb-NO" sz="2000" dirty="0"/>
              <a:t>Særtropp oppvisninger</a:t>
            </a:r>
          </a:p>
          <a:p>
            <a:pPr lvl="1">
              <a:buFont typeface="Wingdings" panose="05000000000000000000" pitchFamily="2" charset="2"/>
              <a:buChar char="Ø"/>
            </a:pPr>
            <a:r>
              <a:rPr lang="nb-NO" sz="2000" dirty="0"/>
              <a:t>«Fellestropp for alle» – voksen tropp satt opp for LS 2022 (fordrer at vi får tak i trener til tilpasning og for fellestreninger)</a:t>
            </a:r>
          </a:p>
          <a:p>
            <a:pPr lvl="1">
              <a:buFont typeface="Wingdings" panose="05000000000000000000" pitchFamily="2" charset="2"/>
              <a:buChar char="Ø"/>
            </a:pPr>
            <a:r>
              <a:rPr lang="nb-NO" sz="2000" dirty="0"/>
              <a:t>Veterantropp damer/herrer (fordrer at vi får tak i trener til tilpasning og for fellestreninger)</a:t>
            </a:r>
          </a:p>
          <a:p>
            <a:pPr lvl="1">
              <a:buFont typeface="Wingdings" panose="05000000000000000000" pitchFamily="2" charset="2"/>
              <a:buChar char="Ø"/>
            </a:pPr>
            <a:r>
              <a:rPr lang="nb-NO" sz="2000" dirty="0"/>
              <a:t>Seniortropp *</a:t>
            </a:r>
          </a:p>
          <a:p>
            <a:pPr lvl="2">
              <a:buFont typeface="Courier New" panose="02070309020205020404" pitchFamily="49" charset="0"/>
              <a:buChar char="o"/>
            </a:pPr>
            <a:r>
              <a:rPr lang="nb-NO" sz="1600" dirty="0"/>
              <a:t>Fellestropper for voksne blir satt opp på ett av stevnestedene – breddeutvalget beslutter beste egnede sted ut fra de som tildeles et stevne.</a:t>
            </a:r>
            <a:endParaRPr lang="nb-NO" sz="2000" dirty="0"/>
          </a:p>
          <a:p>
            <a:pPr lvl="1">
              <a:buFont typeface="Wingdings" panose="05000000000000000000" pitchFamily="2" charset="2"/>
              <a:buChar char="Ø"/>
            </a:pPr>
            <a:r>
              <a:rPr lang="nb-NO" sz="2000" dirty="0"/>
              <a:t>Evt. gjesteoppvisninger</a:t>
            </a:r>
          </a:p>
          <a:p>
            <a:pPr marL="0" indent="0">
              <a:buNone/>
            </a:pPr>
            <a:endParaRPr lang="nb-NO" sz="2000" dirty="0"/>
          </a:p>
        </p:txBody>
      </p:sp>
      <p:pic>
        <p:nvPicPr>
          <p:cNvPr id="6" name="Picture 1">
            <a:extLst>
              <a:ext uri="{FF2B5EF4-FFF2-40B4-BE49-F238E27FC236}">
                <a16:creationId xmlns:a16="http://schemas.microsoft.com/office/drawing/2014/main" id="{A6DBAB9C-8BB5-4AA7-B1A4-9F17AD8B9A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765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CF1D07-291A-4201-A3D4-D6C831DC1AE2}"/>
              </a:ext>
            </a:extLst>
          </p:cNvPr>
          <p:cNvSpPr>
            <a:spLocks noGrp="1"/>
          </p:cNvSpPr>
          <p:nvPr>
            <p:ph type="title"/>
          </p:nvPr>
        </p:nvSpPr>
        <p:spPr>
          <a:xfrm>
            <a:off x="838200" y="365125"/>
            <a:ext cx="10515600" cy="815605"/>
          </a:xfrm>
        </p:spPr>
        <p:txBody>
          <a:bodyPr/>
          <a:lstStyle/>
          <a:p>
            <a:r>
              <a:rPr lang="nb-NO" dirty="0"/>
              <a:t>Stevnemerker</a:t>
            </a:r>
          </a:p>
        </p:txBody>
      </p:sp>
      <p:pic>
        <p:nvPicPr>
          <p:cNvPr id="5" name="Plassholder for innhold 4" descr="Et bilde som inneholder tekst&#10;&#10;Automatisk generert beskrivelse">
            <a:extLst>
              <a:ext uri="{FF2B5EF4-FFF2-40B4-BE49-F238E27FC236}">
                <a16:creationId xmlns:a16="http://schemas.microsoft.com/office/drawing/2014/main" id="{B5556DA9-A7FC-4CEB-9C9B-CB65F970061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58486" y="1462459"/>
            <a:ext cx="5658640" cy="1838582"/>
          </a:xfrm>
        </p:spPr>
      </p:pic>
      <p:pic>
        <p:nvPicPr>
          <p:cNvPr id="7" name="Bilde 6">
            <a:extLst>
              <a:ext uri="{FF2B5EF4-FFF2-40B4-BE49-F238E27FC236}">
                <a16:creationId xmlns:a16="http://schemas.microsoft.com/office/drawing/2014/main" id="{BB9798C2-2374-4E33-9678-829A013776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0160" y="1291293"/>
            <a:ext cx="2117220" cy="2480002"/>
          </a:xfrm>
          <a:prstGeom prst="rect">
            <a:avLst/>
          </a:prstGeom>
        </p:spPr>
      </p:pic>
      <p:pic>
        <p:nvPicPr>
          <p:cNvPr id="9" name="Bilde 8">
            <a:extLst>
              <a:ext uri="{FF2B5EF4-FFF2-40B4-BE49-F238E27FC236}">
                <a16:creationId xmlns:a16="http://schemas.microsoft.com/office/drawing/2014/main" id="{34F908EC-CC92-426E-83CB-D76E753473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09071" y="1950183"/>
            <a:ext cx="1924443" cy="1486844"/>
          </a:xfrm>
          <a:prstGeom prst="rect">
            <a:avLst/>
          </a:prstGeom>
        </p:spPr>
      </p:pic>
      <p:sp>
        <p:nvSpPr>
          <p:cNvPr id="10" name="TekstSylinder 9">
            <a:extLst>
              <a:ext uri="{FF2B5EF4-FFF2-40B4-BE49-F238E27FC236}">
                <a16:creationId xmlns:a16="http://schemas.microsoft.com/office/drawing/2014/main" id="{DFA328E4-49AC-4781-A4B7-6AE7C9B3BE69}"/>
              </a:ext>
            </a:extLst>
          </p:cNvPr>
          <p:cNvSpPr txBox="1"/>
          <p:nvPr/>
        </p:nvSpPr>
        <p:spPr>
          <a:xfrm>
            <a:off x="1070042" y="3252271"/>
            <a:ext cx="1206152" cy="276999"/>
          </a:xfrm>
          <a:prstGeom prst="rect">
            <a:avLst/>
          </a:prstGeom>
          <a:noFill/>
        </p:spPr>
        <p:txBody>
          <a:bodyPr wrap="square" rtlCol="0">
            <a:spAutoFit/>
          </a:bodyPr>
          <a:lstStyle/>
          <a:p>
            <a:r>
              <a:rPr lang="nb-NO" sz="1200" dirty="0"/>
              <a:t>2 års deltagelse</a:t>
            </a:r>
          </a:p>
        </p:txBody>
      </p:sp>
      <p:sp>
        <p:nvSpPr>
          <p:cNvPr id="11" name="TekstSylinder 10">
            <a:extLst>
              <a:ext uri="{FF2B5EF4-FFF2-40B4-BE49-F238E27FC236}">
                <a16:creationId xmlns:a16="http://schemas.microsoft.com/office/drawing/2014/main" id="{083FBB2F-F01B-4810-80D5-38F6747370E6}"/>
              </a:ext>
            </a:extLst>
          </p:cNvPr>
          <p:cNvSpPr txBox="1"/>
          <p:nvPr/>
        </p:nvSpPr>
        <p:spPr>
          <a:xfrm>
            <a:off x="7238998" y="3652318"/>
            <a:ext cx="1206152" cy="276999"/>
          </a:xfrm>
          <a:prstGeom prst="rect">
            <a:avLst/>
          </a:prstGeom>
          <a:noFill/>
        </p:spPr>
        <p:txBody>
          <a:bodyPr wrap="square" rtlCol="0">
            <a:spAutoFit/>
          </a:bodyPr>
          <a:lstStyle/>
          <a:p>
            <a:r>
              <a:rPr lang="nb-NO" sz="1200" dirty="0"/>
              <a:t>7 års deltagelse</a:t>
            </a:r>
          </a:p>
        </p:txBody>
      </p:sp>
      <p:sp>
        <p:nvSpPr>
          <p:cNvPr id="12" name="TekstSylinder 11">
            <a:extLst>
              <a:ext uri="{FF2B5EF4-FFF2-40B4-BE49-F238E27FC236}">
                <a16:creationId xmlns:a16="http://schemas.microsoft.com/office/drawing/2014/main" id="{E577B4E5-F705-4F91-9FF3-D849D5C9C411}"/>
              </a:ext>
            </a:extLst>
          </p:cNvPr>
          <p:cNvSpPr txBox="1"/>
          <p:nvPr/>
        </p:nvSpPr>
        <p:spPr>
          <a:xfrm>
            <a:off x="3257080" y="3290500"/>
            <a:ext cx="1206152" cy="276999"/>
          </a:xfrm>
          <a:prstGeom prst="rect">
            <a:avLst/>
          </a:prstGeom>
          <a:noFill/>
        </p:spPr>
        <p:txBody>
          <a:bodyPr wrap="square" rtlCol="0">
            <a:spAutoFit/>
          </a:bodyPr>
          <a:lstStyle/>
          <a:p>
            <a:r>
              <a:rPr lang="nb-NO" sz="1200" dirty="0"/>
              <a:t>4 års deltagelse</a:t>
            </a:r>
          </a:p>
        </p:txBody>
      </p:sp>
      <p:sp>
        <p:nvSpPr>
          <p:cNvPr id="13" name="TekstSylinder 12">
            <a:extLst>
              <a:ext uri="{FF2B5EF4-FFF2-40B4-BE49-F238E27FC236}">
                <a16:creationId xmlns:a16="http://schemas.microsoft.com/office/drawing/2014/main" id="{01885EEF-83E1-42F1-81F6-4468806FA838}"/>
              </a:ext>
            </a:extLst>
          </p:cNvPr>
          <p:cNvSpPr txBox="1"/>
          <p:nvPr/>
        </p:nvSpPr>
        <p:spPr>
          <a:xfrm>
            <a:off x="5410974" y="3274959"/>
            <a:ext cx="1206152" cy="276999"/>
          </a:xfrm>
          <a:prstGeom prst="rect">
            <a:avLst/>
          </a:prstGeom>
          <a:noFill/>
        </p:spPr>
        <p:txBody>
          <a:bodyPr wrap="square" rtlCol="0">
            <a:spAutoFit/>
          </a:bodyPr>
          <a:lstStyle/>
          <a:p>
            <a:r>
              <a:rPr lang="nb-NO" sz="1200" dirty="0"/>
              <a:t>6 års deltagelse</a:t>
            </a:r>
          </a:p>
        </p:txBody>
      </p:sp>
      <p:sp>
        <p:nvSpPr>
          <p:cNvPr id="15" name="TekstSylinder 14">
            <a:extLst>
              <a:ext uri="{FF2B5EF4-FFF2-40B4-BE49-F238E27FC236}">
                <a16:creationId xmlns:a16="http://schemas.microsoft.com/office/drawing/2014/main" id="{007245F2-3F3C-4620-8DF2-1D45DF171A57}"/>
              </a:ext>
            </a:extLst>
          </p:cNvPr>
          <p:cNvSpPr txBox="1"/>
          <p:nvPr/>
        </p:nvSpPr>
        <p:spPr>
          <a:xfrm>
            <a:off x="9416613" y="3567499"/>
            <a:ext cx="1709357" cy="276999"/>
          </a:xfrm>
          <a:prstGeom prst="rect">
            <a:avLst/>
          </a:prstGeom>
          <a:noFill/>
        </p:spPr>
        <p:txBody>
          <a:bodyPr wrap="square" rtlCol="0">
            <a:spAutoFit/>
          </a:bodyPr>
          <a:lstStyle/>
          <a:p>
            <a:r>
              <a:rPr lang="nb-NO" sz="1200" dirty="0"/>
              <a:t>8, 9 og 10 års deltagelse</a:t>
            </a:r>
          </a:p>
        </p:txBody>
      </p:sp>
      <p:sp>
        <p:nvSpPr>
          <p:cNvPr id="16" name="TekstSylinder 15">
            <a:extLst>
              <a:ext uri="{FF2B5EF4-FFF2-40B4-BE49-F238E27FC236}">
                <a16:creationId xmlns:a16="http://schemas.microsoft.com/office/drawing/2014/main" id="{522BFD68-AB06-459F-AC46-2CEC9492F40E}"/>
              </a:ext>
            </a:extLst>
          </p:cNvPr>
          <p:cNvSpPr txBox="1"/>
          <p:nvPr/>
        </p:nvSpPr>
        <p:spPr>
          <a:xfrm>
            <a:off x="1070042" y="4206480"/>
            <a:ext cx="9649839" cy="2339102"/>
          </a:xfrm>
          <a:prstGeom prst="rect">
            <a:avLst/>
          </a:prstGeom>
          <a:noFill/>
        </p:spPr>
        <p:txBody>
          <a:bodyPr wrap="square" rtlCol="0">
            <a:spAutoFit/>
          </a:bodyPr>
          <a:lstStyle/>
          <a:p>
            <a:r>
              <a:rPr lang="nb-NO" dirty="0"/>
              <a:t>Ikke avholdt stevne 2020 (</a:t>
            </a:r>
            <a:r>
              <a:rPr lang="nb-NO" dirty="0" err="1"/>
              <a:t>Covid</a:t>
            </a:r>
            <a:r>
              <a:rPr lang="nb-NO" dirty="0"/>
              <a:t>) og 2021 (ingen </a:t>
            </a:r>
            <a:r>
              <a:rPr lang="nb-NO" dirty="0" err="1"/>
              <a:t>arrangør+covid</a:t>
            </a:r>
            <a:r>
              <a:rPr lang="nb-NO" dirty="0"/>
              <a:t>) – dvs. noen gymnaster vil ikke kunne oppnå full merke rekke før de går over til voksenstevner som har annen telling. </a:t>
            </a:r>
          </a:p>
          <a:p>
            <a:r>
              <a:rPr lang="nb-NO" dirty="0"/>
              <a:t>Bør kretsen ha løsning for dette?</a:t>
            </a:r>
          </a:p>
          <a:p>
            <a:endParaRPr lang="nb-NO" dirty="0"/>
          </a:p>
          <a:p>
            <a:pPr algn="l"/>
            <a:r>
              <a:rPr lang="nb-NO" dirty="0"/>
              <a:t>Andre kretser:</a:t>
            </a:r>
          </a:p>
          <a:p>
            <a:pPr marL="285750" indent="-285750" algn="l">
              <a:buFont typeface="Arial" panose="020B0604020202020204" pitchFamily="34" charset="0"/>
              <a:buChar char="•"/>
            </a:pPr>
            <a:r>
              <a:rPr lang="nb-NO" sz="1400" b="0" i="0" dirty="0">
                <a:solidFill>
                  <a:srgbClr val="222222"/>
                </a:solidFill>
                <a:effectLst/>
                <a:latin typeface="Arial" panose="020B0604020202020204" pitchFamily="34" charset="0"/>
              </a:rPr>
              <a:t>2 kretser har bestemt at de får tellende stevne om de har fullført en sesong på trening</a:t>
            </a:r>
          </a:p>
          <a:p>
            <a:pPr marL="285750" indent="-285750" algn="l">
              <a:buFont typeface="Arial" panose="020B0604020202020204" pitchFamily="34" charset="0"/>
              <a:buChar char="•"/>
            </a:pPr>
            <a:r>
              <a:rPr lang="nb-NO" sz="1400" b="0" i="0" dirty="0">
                <a:solidFill>
                  <a:srgbClr val="222222"/>
                </a:solidFill>
                <a:effectLst/>
                <a:latin typeface="Arial" panose="020B0604020202020204" pitchFamily="34" charset="0"/>
              </a:rPr>
              <a:t>1 krets har vedtatt at man kan sende inn liste til styret om man vil ha stevnemedaljer til de som har trent hele året.</a:t>
            </a:r>
          </a:p>
          <a:p>
            <a:pPr marL="285750" indent="-285750" algn="l">
              <a:buFont typeface="Arial" panose="020B0604020202020204" pitchFamily="34" charset="0"/>
              <a:buChar char="•"/>
            </a:pPr>
            <a:r>
              <a:rPr lang="nb-NO" sz="1400" dirty="0">
                <a:solidFill>
                  <a:srgbClr val="222222"/>
                </a:solidFill>
                <a:latin typeface="Arial" panose="020B0604020202020204" pitchFamily="34" charset="0"/>
              </a:rPr>
              <a:t>1</a:t>
            </a:r>
            <a:r>
              <a:rPr lang="nb-NO" sz="1400" b="0" i="0" dirty="0">
                <a:solidFill>
                  <a:srgbClr val="222222"/>
                </a:solidFill>
                <a:effectLst/>
                <a:latin typeface="Arial" panose="020B0604020202020204" pitchFamily="34" charset="0"/>
              </a:rPr>
              <a:t> krets deler ut</a:t>
            </a:r>
          </a:p>
          <a:p>
            <a:pPr marL="285750" indent="-285750" algn="l">
              <a:buFont typeface="Arial" panose="020B0604020202020204" pitchFamily="34" charset="0"/>
              <a:buChar char="•"/>
            </a:pPr>
            <a:r>
              <a:rPr lang="nb-NO" sz="1400" dirty="0">
                <a:solidFill>
                  <a:srgbClr val="222222"/>
                </a:solidFill>
                <a:latin typeface="Arial" panose="020B0604020202020204" pitchFamily="34" charset="0"/>
              </a:rPr>
              <a:t>2 kretser</a:t>
            </a:r>
            <a:r>
              <a:rPr lang="nb-NO" sz="1400" b="0" i="0" dirty="0">
                <a:solidFill>
                  <a:srgbClr val="222222"/>
                </a:solidFill>
                <a:effectLst/>
                <a:latin typeface="Arial" panose="020B0604020202020204" pitchFamily="34" charset="0"/>
              </a:rPr>
              <a:t> deler ikke ut.</a:t>
            </a:r>
          </a:p>
        </p:txBody>
      </p:sp>
      <p:pic>
        <p:nvPicPr>
          <p:cNvPr id="17" name="Picture 1">
            <a:extLst>
              <a:ext uri="{FF2B5EF4-FFF2-40B4-BE49-F238E27FC236}">
                <a16:creationId xmlns:a16="http://schemas.microsoft.com/office/drawing/2014/main" id="{C2AAC0BA-B930-4DC0-80FB-3FE8F2EB27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00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576FAF8B15CDF44BA5705BE0C1CE763" ma:contentTypeVersion="2" ma:contentTypeDescription="Opprett et nytt dokument." ma:contentTypeScope="" ma:versionID="fdfb7e3c9c942e8639600b7528b334d3">
  <xsd:schema xmlns:xsd="http://www.w3.org/2001/XMLSchema" xmlns:xs="http://www.w3.org/2001/XMLSchema" xmlns:p="http://schemas.microsoft.com/office/2006/metadata/properties" xmlns:ns2="a5d094d0-0ab9-4faa-a170-87a3072851fc" targetNamespace="http://schemas.microsoft.com/office/2006/metadata/properties" ma:root="true" ma:fieldsID="3c7a981c26abdd524fcf4e1d9a74f7a3" ns2:_="">
    <xsd:import namespace="a5d094d0-0ab9-4faa-a170-87a3072851f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094d0-0ab9-4faa-a170-87a3072851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DB0BB7-76D3-4813-B82A-8F2EEBB56AF3}"/>
</file>

<file path=customXml/itemProps2.xml><?xml version="1.0" encoding="utf-8"?>
<ds:datastoreItem xmlns:ds="http://schemas.openxmlformats.org/officeDocument/2006/customXml" ds:itemID="{D0FF09AE-7AF8-4331-A4C5-0BAB7A26519A}"/>
</file>

<file path=customXml/itemProps3.xml><?xml version="1.0" encoding="utf-8"?>
<ds:datastoreItem xmlns:ds="http://schemas.openxmlformats.org/officeDocument/2006/customXml" ds:itemID="{ABE107D5-A7F7-4882-ADF1-69B7F0B0E73D}"/>
</file>

<file path=docProps/app.xml><?xml version="1.0" encoding="utf-8"?>
<Properties xmlns="http://schemas.openxmlformats.org/officeDocument/2006/extended-properties" xmlns:vt="http://schemas.openxmlformats.org/officeDocument/2006/docPropsVTypes">
  <TotalTime>339</TotalTime>
  <Words>1960</Words>
  <Application>Microsoft Office PowerPoint</Application>
  <PresentationFormat>Widescreen</PresentationFormat>
  <Paragraphs>129</Paragraphs>
  <Slides>11</Slides>
  <Notes>11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11</vt:i4>
      </vt:variant>
    </vt:vector>
  </HeadingPairs>
  <TitlesOfParts>
    <vt:vector size="17" baseType="lpstr">
      <vt:lpstr>Arial</vt:lpstr>
      <vt:lpstr>Calibri</vt:lpstr>
      <vt:lpstr>Calibri Light</vt:lpstr>
      <vt:lpstr>Courier New</vt:lpstr>
      <vt:lpstr>Wingdings</vt:lpstr>
      <vt:lpstr>Office-tema</vt:lpstr>
      <vt:lpstr>VOGTK lagsmøte desember 2021</vt:lpstr>
      <vt:lpstr>Breddeutvalget</vt:lpstr>
      <vt:lpstr>Landsturnstevne 2022</vt:lpstr>
      <vt:lpstr>Golden Age</vt:lpstr>
      <vt:lpstr>Eurogym</vt:lpstr>
      <vt:lpstr>VOGTK Gymnastikkfestival (kretsturnstevne)</vt:lpstr>
      <vt:lpstr>VOGTK Gymnastikkfestival 2022</vt:lpstr>
      <vt:lpstr>VOGTK Gymnastikkfestival</vt:lpstr>
      <vt:lpstr>Stevnemerker</vt:lpstr>
      <vt:lpstr>Annet breddetilbud i VOGTK</vt:lpstr>
      <vt:lpstr>Innspill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VOGTK lagsmøte juni 2021</dc:title>
  <dc:creator>Lisbeth Brosvik Coste</dc:creator>
  <cp:lastModifiedBy>Lisbeth Brosvik Coste</cp:lastModifiedBy>
  <cp:revision>38</cp:revision>
  <dcterms:created xsi:type="dcterms:W3CDTF">2021-06-03T13:37:45Z</dcterms:created>
  <dcterms:modified xsi:type="dcterms:W3CDTF">2021-12-20T11:17:34Z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0x0101001576FAF8B15CDF44BA5705BE0C1CE763</vt:lpwstr>
  </property>
</Properties>
</file>