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2" r:id="rId33"/>
    <p:sldId id="293" r:id="rId34"/>
    <p:sldId id="294" r:id="rId35"/>
    <p:sldId id="295" r:id="rId36"/>
    <p:sldId id="296" r:id="rId37"/>
    <p:sldId id="29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4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984006623001743E-2"/>
          <c:y val="5.6334643103704132E-2"/>
          <c:w val="0.93603198675399646"/>
          <c:h val="0.739315774022672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Frittstående</c:v>
                </c:pt>
                <c:pt idx="1">
                  <c:v>Tramp/Tumbling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9076232"/>
        <c:axId val="289070744"/>
      </c:barChart>
      <c:catAx>
        <c:axId val="289076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9070744"/>
        <c:crosses val="autoZero"/>
        <c:auto val="1"/>
        <c:lblAlgn val="ctr"/>
        <c:lblOffset val="100"/>
        <c:noMultiLvlLbl val="0"/>
      </c:catAx>
      <c:valAx>
        <c:axId val="2890707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89076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26674-B6AD-4EFE-895E-016BC2B21B3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18651-F1DD-4034-9718-65148AF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6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Situasjonen = motivasjonen ligger i tram/</a:t>
            </a:r>
            <a:r>
              <a:rPr lang="nb-NO" dirty="0" err="1" smtClean="0"/>
              <a:t>tumbling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18651-F1DD-4034-9718-65148AFCA8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1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87C77045-4D87-4F8C-9252-F408B4DFD738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C612C583-4AB6-4252-B25F-19874AC3FA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56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293096"/>
            <a:ext cx="6781800" cy="1069975"/>
          </a:xfrm>
        </p:spPr>
        <p:txBody>
          <a:bodyPr/>
          <a:lstStyle/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Frittstående – Hvordan få med gutter/menn?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Gjør frittstående/rytmisk trening til en naturlig del av treningen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Oppvarmingen – bruk musikk, dansk oppvarming</a:t>
            </a:r>
          </a:p>
          <a:p>
            <a:pPr lvl="1"/>
            <a:r>
              <a:rPr lang="nb-NO" dirty="0" smtClean="0"/>
              <a:t>Rytmisk trening i apparattreningstiden</a:t>
            </a:r>
          </a:p>
          <a:p>
            <a:pPr lvl="1"/>
            <a:r>
              <a:rPr lang="nb-NO" dirty="0" smtClean="0"/>
              <a:t>Tidlig mestringsfølelse av det rytmiske</a:t>
            </a:r>
          </a:p>
          <a:p>
            <a:pPr lvl="1"/>
            <a:r>
              <a:rPr lang="nb-NO" dirty="0" smtClean="0"/>
              <a:t>Erfaring: musikkoppvarming er nytt og motiverende – behøver ikke være avansert</a:t>
            </a:r>
          </a:p>
          <a:p>
            <a:pPr lvl="1"/>
            <a:r>
              <a:rPr lang="nb-NO" dirty="0" smtClean="0"/>
              <a:t>Oppvarming er sjelden treningens høydepunkt – lav terskel for positiv opplevelse</a:t>
            </a:r>
          </a:p>
          <a:p>
            <a:r>
              <a:rPr lang="nb-NO" dirty="0" smtClean="0"/>
              <a:t>Frittståendelignende elementer til teknikk/koordinasjonstrening</a:t>
            </a:r>
          </a:p>
          <a:p>
            <a:pPr lvl="1"/>
            <a:r>
              <a:rPr lang="nb-NO" dirty="0" smtClean="0"/>
              <a:t>Koordinasjonsevnen utfordres mest – rytme er en del av koordinasjonen</a:t>
            </a:r>
          </a:p>
          <a:p>
            <a:pPr lvl="1"/>
            <a:r>
              <a:rPr lang="nb-NO" dirty="0" smtClean="0"/>
              <a:t>Rytme i tramp/</a:t>
            </a:r>
            <a:r>
              <a:rPr lang="nb-NO" dirty="0" err="1" smtClean="0"/>
              <a:t>tumbling</a:t>
            </a:r>
            <a:endParaRPr lang="nb-NO" dirty="0" smtClean="0"/>
          </a:p>
          <a:p>
            <a:pPr lvl="1"/>
            <a:r>
              <a:rPr lang="nb-NO" dirty="0" smtClean="0"/>
              <a:t>Rytmisk koordinasjonstrening 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Lettere tilegne seg ny teknikk og bevegelsesmønstre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Bedre og mer hensiktsmessig teknikk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Bedre konsentrasjons- og reaksjonsevne</a:t>
            </a:r>
          </a:p>
        </p:txBody>
      </p:sp>
    </p:spTree>
    <p:extLst>
      <p:ext uri="{BB962C8B-B14F-4D97-AF65-F5344CB8AC3E}">
        <p14:creationId xmlns:p14="http://schemas.microsoft.com/office/powerpoint/2010/main" val="14077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Gjør frittstående/rytmisk trening til en naturlig del av treningen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Ønsket om utvikling i tramp/</a:t>
            </a:r>
            <a:r>
              <a:rPr lang="nb-NO" dirty="0" err="1" smtClean="0"/>
              <a:t>tumbling</a:t>
            </a:r>
            <a:r>
              <a:rPr lang="nb-NO" dirty="0" smtClean="0"/>
              <a:t> overgår manglende lyst til frittstående</a:t>
            </a:r>
          </a:p>
          <a:p>
            <a:pPr lvl="1"/>
            <a:r>
              <a:rPr lang="nb-NO" dirty="0"/>
              <a:t>Sml. </a:t>
            </a:r>
            <a:r>
              <a:rPr lang="nb-NO" dirty="0" smtClean="0"/>
              <a:t>Styrketrening</a:t>
            </a:r>
          </a:p>
          <a:p>
            <a:endParaRPr lang="nb-NO" dirty="0"/>
          </a:p>
          <a:p>
            <a:r>
              <a:rPr lang="nb-NO" dirty="0" smtClean="0"/>
              <a:t>Lek</a:t>
            </a:r>
          </a:p>
          <a:p>
            <a:pPr lvl="1"/>
            <a:r>
              <a:rPr lang="nb-NO" dirty="0"/>
              <a:t>Godt grunnlag for positive </a:t>
            </a:r>
            <a:r>
              <a:rPr lang="nb-NO" dirty="0" smtClean="0"/>
              <a:t>assosiasjoner</a:t>
            </a:r>
          </a:p>
          <a:p>
            <a:endParaRPr lang="nb-NO" dirty="0"/>
          </a:p>
          <a:p>
            <a:r>
              <a:rPr lang="nb-NO" dirty="0" smtClean="0"/>
              <a:t>Ikke uttømmende liste – utallige variasjoner/andre måter</a:t>
            </a:r>
          </a:p>
          <a:p>
            <a:r>
              <a:rPr lang="nb-NO" dirty="0" smtClean="0"/>
              <a:t>Det sentrale: Mestringsfølelse og positive opplevelser</a:t>
            </a:r>
          </a:p>
          <a:p>
            <a:pPr lvl="1"/>
            <a:r>
              <a:rPr lang="nb-NO" dirty="0" smtClean="0"/>
              <a:t>Unngå repetisjon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947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Gjør det kult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Gutter er kule </a:t>
            </a:r>
            <a:r>
              <a:rPr lang="nb-NO" dirty="0" smtClean="0">
                <a:sym typeface="Wingdings" panose="05000000000000000000" pitchFamily="2" charset="2"/>
              </a:rPr>
              <a:t> De vil gjøre det som er kult</a:t>
            </a:r>
          </a:p>
          <a:p>
            <a:r>
              <a:rPr lang="nb-NO" dirty="0" smtClean="0">
                <a:sym typeface="Wingdings" panose="05000000000000000000" pitchFamily="2" charset="2"/>
              </a:rPr>
              <a:t>Danmark som eksempel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Gode rytmiske egenskaper gir en form for status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Ingen ønsker å være </a:t>
            </a:r>
            <a:r>
              <a:rPr lang="nb-NO" dirty="0" smtClean="0">
                <a:sym typeface="Wingdings" panose="05000000000000000000" pitchFamily="2" charset="2"/>
              </a:rPr>
              <a:t>dårlige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nb-NO" dirty="0" smtClean="0">
                <a:sym typeface="Wingdings" panose="05000000000000000000" pitchFamily="2" charset="2"/>
              </a:rPr>
              <a:t>Akseptert at frittstående er viktig i </a:t>
            </a:r>
            <a:r>
              <a:rPr lang="nb-NO" dirty="0" err="1" smtClean="0">
                <a:sym typeface="Wingdings" panose="05000000000000000000" pitchFamily="2" charset="2"/>
              </a:rPr>
              <a:t>teamgym</a:t>
            </a:r>
            <a:endParaRPr lang="nb-NO" dirty="0" smtClean="0">
              <a:sym typeface="Wingdings" panose="05000000000000000000" pitchFamily="2" charset="2"/>
            </a:endParaRPr>
          </a:p>
          <a:p>
            <a:endParaRPr lang="nb-NO" dirty="0">
              <a:sym typeface="Wingdings" panose="05000000000000000000" pitchFamily="2" charset="2"/>
            </a:endParaRPr>
          </a:p>
          <a:p>
            <a:r>
              <a:rPr lang="nb-NO" dirty="0" smtClean="0">
                <a:sym typeface="Wingdings" panose="05000000000000000000" pitchFamily="2" charset="2"/>
              </a:rPr>
              <a:t>Hvorfor er det slik i Danmark?</a:t>
            </a:r>
          </a:p>
        </p:txBody>
      </p:sp>
    </p:spTree>
    <p:extLst>
      <p:ext uri="{BB962C8B-B14F-4D97-AF65-F5344CB8AC3E}">
        <p14:creationId xmlns:p14="http://schemas.microsoft.com/office/powerpoint/2010/main" val="413995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Fordi: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Eldre og gode turnere er også gode i frittstående – forbilder</a:t>
            </a:r>
          </a:p>
          <a:p>
            <a:pPr lvl="1"/>
            <a:r>
              <a:rPr lang="nb-NO" dirty="0"/>
              <a:t>Eks: </a:t>
            </a:r>
            <a:r>
              <a:rPr lang="nb-NO" dirty="0" err="1"/>
              <a:t>Malthe</a:t>
            </a:r>
            <a:r>
              <a:rPr lang="nb-NO" dirty="0"/>
              <a:t> </a:t>
            </a:r>
            <a:r>
              <a:rPr lang="nb-NO" dirty="0" err="1"/>
              <a:t>Hahn</a:t>
            </a:r>
            <a:r>
              <a:rPr lang="nb-NO" dirty="0"/>
              <a:t> og Frederik </a:t>
            </a:r>
            <a:r>
              <a:rPr lang="nb-NO" dirty="0" smtClean="0"/>
              <a:t>Bertelsen</a:t>
            </a:r>
          </a:p>
          <a:p>
            <a:r>
              <a:rPr lang="nb-NO" dirty="0" smtClean="0"/>
              <a:t>Miljø og lag med eldre frittstående-gymnaster</a:t>
            </a:r>
          </a:p>
          <a:p>
            <a:r>
              <a:rPr lang="nb-NO" dirty="0" smtClean="0"/>
              <a:t>Kule mennesker gjør det = det er kult</a:t>
            </a:r>
          </a:p>
          <a:p>
            <a:endParaRPr lang="nb-NO" dirty="0"/>
          </a:p>
          <a:p>
            <a:r>
              <a:rPr lang="nb-NO" dirty="0" smtClean="0"/>
              <a:t>Hvordan skape dette på klubbnivå?</a:t>
            </a:r>
          </a:p>
        </p:txBody>
      </p:sp>
    </p:spTree>
    <p:extLst>
      <p:ext uri="{BB962C8B-B14F-4D97-AF65-F5344CB8AC3E}">
        <p14:creationId xmlns:p14="http://schemas.microsoft.com/office/powerpoint/2010/main" val="4025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Bruk de eldre herregymnastene som ressurspersoner</a:t>
            </a:r>
          </a:p>
          <a:p>
            <a:pPr lvl="1"/>
            <a:r>
              <a:rPr lang="nb-NO" dirty="0" smtClean="0"/>
              <a:t>Overlappende treninger </a:t>
            </a:r>
          </a:p>
          <a:p>
            <a:pPr lvl="1"/>
            <a:r>
              <a:rPr lang="nb-NO" dirty="0" smtClean="0"/>
              <a:t>Bruk de til oppvarming – Sverige som eksempel</a:t>
            </a:r>
            <a:endParaRPr lang="en-US" dirty="0" smtClean="0"/>
          </a:p>
          <a:p>
            <a:r>
              <a:rPr lang="nb-NO" dirty="0" smtClean="0"/>
              <a:t>Vær oppmerksom på gruppas leder eller ledere</a:t>
            </a:r>
          </a:p>
          <a:p>
            <a:pPr lvl="1"/>
            <a:r>
              <a:rPr lang="nb-NO" dirty="0" smtClean="0"/>
              <a:t>Hugo og Gustav som eksempel</a:t>
            </a:r>
          </a:p>
          <a:p>
            <a:r>
              <a:rPr lang="nb-NO" dirty="0" smtClean="0"/>
              <a:t>Bruk lederne/ressurspersonene aktivt – flokkeffekt</a:t>
            </a:r>
          </a:p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7663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Andre grunner til at det er kult i Danmark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Frittstående til egen arena for intern konkurranse</a:t>
            </a:r>
          </a:p>
          <a:p>
            <a:pPr lvl="1"/>
            <a:r>
              <a:rPr lang="nb-NO" dirty="0"/>
              <a:t>Prestisjefylte </a:t>
            </a:r>
            <a:r>
              <a:rPr lang="nb-NO" dirty="0" smtClean="0"/>
              <a:t>lag hvor rytme er viktigst </a:t>
            </a:r>
            <a:r>
              <a:rPr lang="nb-NO" dirty="0"/>
              <a:t>– Eks. Verdensholdet, </a:t>
            </a:r>
            <a:r>
              <a:rPr lang="nb-NO" dirty="0" err="1" smtClean="0"/>
              <a:t>Rep.Hold</a:t>
            </a:r>
            <a:endParaRPr lang="nb-NO" dirty="0" smtClean="0"/>
          </a:p>
          <a:p>
            <a:pPr lvl="1"/>
            <a:r>
              <a:rPr lang="nb-NO" dirty="0" smtClean="0"/>
              <a:t>Skaper motivasjon</a:t>
            </a:r>
            <a:endParaRPr lang="en-US" dirty="0"/>
          </a:p>
          <a:p>
            <a:r>
              <a:rPr lang="nb-NO" dirty="0" smtClean="0"/>
              <a:t>Norge på riktig vei med Team Norge</a:t>
            </a:r>
          </a:p>
        </p:txBody>
      </p:sp>
    </p:spTree>
    <p:extLst>
      <p:ext uri="{BB962C8B-B14F-4D97-AF65-F5344CB8AC3E}">
        <p14:creationId xmlns:p14="http://schemas.microsoft.com/office/powerpoint/2010/main" val="320452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Tvang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Nasjonale klasser finnes ikke i Danmark – unngår mange av problemene</a:t>
            </a:r>
          </a:p>
          <a:p>
            <a:r>
              <a:rPr lang="nb-NO" dirty="0" smtClean="0"/>
              <a:t>Trener/klubb må velge om de ønsker å tilby dette eller ikke</a:t>
            </a:r>
          </a:p>
          <a:p>
            <a:pPr lvl="1"/>
            <a:r>
              <a:rPr lang="nb-NO" dirty="0" smtClean="0"/>
              <a:t>Fordeler: unngår mellomløsninger og problemer</a:t>
            </a:r>
          </a:p>
          <a:p>
            <a:pPr lvl="1"/>
            <a:r>
              <a:rPr lang="nb-NO" dirty="0" smtClean="0"/>
              <a:t>Ulemper: risiko for at gymnastene slutter</a:t>
            </a:r>
          </a:p>
          <a:p>
            <a:r>
              <a:rPr lang="nb-NO" dirty="0" smtClean="0"/>
              <a:t>«Tvang» contra interesseavveining</a:t>
            </a:r>
          </a:p>
          <a:p>
            <a:pPr lvl="1"/>
            <a:r>
              <a:rPr lang="nb-NO" dirty="0" smtClean="0"/>
              <a:t>Hårfin grense</a:t>
            </a:r>
          </a:p>
          <a:p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2418909"/>
          </a:xfrm>
        </p:spPr>
        <p:txBody>
          <a:bodyPr>
            <a:normAutofit/>
          </a:bodyPr>
          <a:lstStyle/>
          <a:p>
            <a:pPr algn="ctr"/>
            <a:r>
              <a:rPr lang="nb-NO" sz="6000" dirty="0" smtClean="0"/>
              <a:t>Kort pause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7899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Passiv rekruttering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Hvordan holde på de gymnastene som dukker opp?</a:t>
            </a:r>
          </a:p>
          <a:p>
            <a:r>
              <a:rPr lang="nb-NO" dirty="0" smtClean="0"/>
              <a:t>Kan man skape en form for interesse?</a:t>
            </a:r>
          </a:p>
          <a:p>
            <a:endParaRPr lang="nb-NO" dirty="0"/>
          </a:p>
          <a:p>
            <a:r>
              <a:rPr lang="nb-NO" dirty="0" smtClean="0"/>
              <a:t>To søyler</a:t>
            </a:r>
          </a:p>
          <a:p>
            <a:pPr lvl="1"/>
            <a:r>
              <a:rPr lang="nb-NO" dirty="0" smtClean="0"/>
              <a:t>To alternativer</a:t>
            </a:r>
          </a:p>
          <a:p>
            <a:endParaRPr lang="nb-NO" dirty="0" smtClean="0"/>
          </a:p>
          <a:p>
            <a:r>
              <a:rPr lang="nb-NO" dirty="0" smtClean="0"/>
              <a:t>Fokus på å øke frittståendesøylen</a:t>
            </a:r>
          </a:p>
          <a:p>
            <a:endParaRPr lang="nb-NO" dirty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41024566"/>
              </p:ext>
            </p:extLst>
          </p:nvPr>
        </p:nvGraphicFramePr>
        <p:xfrm>
          <a:off x="4355976" y="2852936"/>
          <a:ext cx="4367808" cy="2479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0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Frittståendeprogrammet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Tenker dere over bevegelsene og musikken dere bruker når dere lager et herre-program? Hva tenker dere på?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Musikken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Stor innvirkning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Varierende hva som er motiverende – prøv å finn noe som er kult</a:t>
            </a:r>
          </a:p>
          <a:p>
            <a:pPr lvl="2"/>
            <a:r>
              <a:rPr lang="nb-NO" dirty="0" smtClean="0">
                <a:solidFill>
                  <a:schemeClr val="tx1"/>
                </a:solidFill>
              </a:rPr>
              <a:t>- Sml. Joggetur eller annen trening. Musikken påvirker deg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Valg av bevegelser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Hvor er fokus? 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Best utførelse og minst trekk – ofte svært enkle bevegelser</a:t>
            </a:r>
          </a:p>
          <a:p>
            <a:pPr lvl="2"/>
            <a:r>
              <a:rPr lang="nb-NO" dirty="0">
                <a:solidFill>
                  <a:schemeClr val="tx1"/>
                </a:solidFill>
              </a:rPr>
              <a:t>- Fort kjedelig og lite </a:t>
            </a:r>
            <a:r>
              <a:rPr lang="nb-NO" dirty="0" smtClean="0">
                <a:solidFill>
                  <a:schemeClr val="tx1"/>
                </a:solidFill>
              </a:rPr>
              <a:t>utfordrende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Gi de noe å strekke seg etter – men obs. guttenes egenskaper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Rask mestringsfølelse er ofte kortvarig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Det man selv syns ser kult ut, er kulere å gjennomføre/gjøre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Føler gutta seg utstilt?</a:t>
            </a:r>
          </a:p>
        </p:txBody>
      </p:sp>
    </p:spTree>
    <p:extLst>
      <p:ext uri="{BB962C8B-B14F-4D97-AF65-F5344CB8AC3E}">
        <p14:creationId xmlns:p14="http://schemas.microsoft.com/office/powerpoint/2010/main" val="252120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Innledning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Hvem er jeg?</a:t>
            </a:r>
          </a:p>
          <a:p>
            <a:r>
              <a:rPr lang="nb-NO" dirty="0" smtClean="0"/>
              <a:t>Seminarets oppbygning – viktig med aktiv deltakelse</a:t>
            </a:r>
          </a:p>
          <a:p>
            <a:r>
              <a:rPr lang="nb-NO" dirty="0" smtClean="0"/>
              <a:t>Hvordan ting «er» og hvordan ting «bør være»</a:t>
            </a:r>
          </a:p>
          <a:p>
            <a:pPr lvl="1"/>
            <a:r>
              <a:rPr lang="nb-NO" dirty="0"/>
              <a:t>Ingen riktige eller gale svar – fokus på </a:t>
            </a:r>
            <a:r>
              <a:rPr lang="nb-NO" dirty="0" smtClean="0"/>
              <a:t>bevisstgjøring</a:t>
            </a:r>
          </a:p>
          <a:p>
            <a:r>
              <a:rPr lang="nb-NO" dirty="0" smtClean="0"/>
              <a:t>Aktiv og passiv rekruttering</a:t>
            </a:r>
          </a:p>
          <a:p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Frittståendeprogrammet – et alternativ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Motsatt innfallsvinkel – svært lett program og få treningstimer på frittstående</a:t>
            </a:r>
          </a:p>
          <a:p>
            <a:r>
              <a:rPr lang="nb-NO" dirty="0" smtClean="0"/>
              <a:t>Lite interesse, men overkommelig</a:t>
            </a:r>
          </a:p>
          <a:p>
            <a:r>
              <a:rPr lang="nb-NO" dirty="0" smtClean="0"/>
              <a:t>Når?</a:t>
            </a:r>
          </a:p>
          <a:p>
            <a:pPr lvl="1"/>
            <a:r>
              <a:rPr lang="nb-NO" dirty="0"/>
              <a:t>Sammen med bruk av tvang</a:t>
            </a:r>
          </a:p>
          <a:p>
            <a:pPr lvl="1"/>
            <a:r>
              <a:rPr lang="nb-NO" dirty="0"/>
              <a:t>Begrenset med hall- og/eller trenerkapasitet</a:t>
            </a:r>
          </a:p>
          <a:p>
            <a:pPr lvl="1"/>
            <a:r>
              <a:rPr lang="nb-NO" dirty="0"/>
              <a:t>Danmark og Svendborg GF som eksempel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Generell tendens</a:t>
            </a:r>
            <a:r>
              <a:rPr lang="nb-NO" dirty="0" smtClean="0"/>
              <a:t>?</a:t>
            </a:r>
          </a:p>
          <a:p>
            <a:endParaRPr lang="nb-NO" dirty="0" smtClean="0"/>
          </a:p>
          <a:p>
            <a:r>
              <a:rPr lang="nb-NO" dirty="0" smtClean="0"/>
              <a:t>Individuell avgjørelse hvilket alternativ man velger</a:t>
            </a:r>
          </a:p>
          <a:p>
            <a:pPr marL="1200150" lvl="2" indent="-285750">
              <a:buFontTx/>
              <a:buChar char="-"/>
            </a:pPr>
            <a:endParaRPr lang="nb-NO" dirty="0" smtClean="0"/>
          </a:p>
          <a:p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Treneren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Funksjon og innvirkningskraft</a:t>
            </a:r>
          </a:p>
          <a:p>
            <a:r>
              <a:rPr lang="nb-NO" dirty="0" smtClean="0"/>
              <a:t>Kjønn har betydning</a:t>
            </a:r>
          </a:p>
          <a:p>
            <a:pPr lvl="1"/>
            <a:r>
              <a:rPr lang="nb-NO" dirty="0" smtClean="0"/>
              <a:t>Mannlig frittståendetrener = kul </a:t>
            </a:r>
            <a:r>
              <a:rPr lang="nb-NO" dirty="0" smtClean="0">
                <a:sym typeface="Wingdings" panose="05000000000000000000" pitchFamily="2" charset="2"/>
              </a:rPr>
              <a:t> forbilde</a:t>
            </a:r>
            <a:endParaRPr lang="nb-NO" dirty="0" smtClean="0"/>
          </a:p>
          <a:p>
            <a:r>
              <a:rPr lang="nb-NO" dirty="0" smtClean="0"/>
              <a:t>Kvinnelig frittståendetrener? </a:t>
            </a:r>
          </a:p>
          <a:p>
            <a:pPr lvl="1"/>
            <a:r>
              <a:rPr lang="nb-NO" dirty="0" smtClean="0"/>
              <a:t>Det finnes fortsatt håp</a:t>
            </a:r>
          </a:p>
          <a:p>
            <a:pPr lvl="1"/>
            <a:r>
              <a:rPr lang="nb-NO" dirty="0" smtClean="0"/>
              <a:t>Hvilke egenskaper kjennetegner gutta?</a:t>
            </a:r>
          </a:p>
          <a:p>
            <a:pPr lvl="1"/>
            <a:r>
              <a:rPr lang="nb-NO" dirty="0" smtClean="0"/>
              <a:t>Appeller til disse 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Opplever dere noen forskjeller i hvilke undervisningsmetoder som funker?</a:t>
            </a:r>
          </a:p>
          <a:p>
            <a:endParaRPr lang="nb-NO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Gjør enkelte ting på guttas premisser</a:t>
            </a:r>
          </a:p>
          <a:p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40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Selve treningen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Gruppeoppgave: fortell hverandre hvor, når og hvor lenge dere trener frittstående. Er det noen bevisst tanke bak dette?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nb-NO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6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Selve treningen – de ytre faktorene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Lokalet/hallen</a:t>
            </a:r>
            <a:endParaRPr lang="nb-NO" dirty="0"/>
          </a:p>
          <a:p>
            <a:pPr lvl="1"/>
            <a:r>
              <a:rPr lang="nb-NO" dirty="0" smtClean="0"/>
              <a:t>Løpegangen </a:t>
            </a:r>
            <a:r>
              <a:rPr lang="nb-NO" dirty="0"/>
              <a:t>som </a:t>
            </a:r>
            <a:r>
              <a:rPr lang="nb-NO" dirty="0" smtClean="0"/>
              <a:t>eksempel</a:t>
            </a:r>
          </a:p>
          <a:p>
            <a:pPr lvl="2"/>
            <a:r>
              <a:rPr lang="nb-NO" dirty="0" smtClean="0"/>
              <a:t>.- Trygt miljø</a:t>
            </a:r>
          </a:p>
          <a:p>
            <a:pPr lvl="1"/>
            <a:r>
              <a:rPr lang="nb-NO" dirty="0" smtClean="0"/>
              <a:t>Spesielt yngre og usikre</a:t>
            </a:r>
          </a:p>
          <a:p>
            <a:pPr lvl="1"/>
            <a:r>
              <a:rPr lang="nb-NO" dirty="0" smtClean="0"/>
              <a:t>Steg for steg</a:t>
            </a:r>
          </a:p>
          <a:p>
            <a:r>
              <a:rPr lang="nb-NO" dirty="0" smtClean="0"/>
              <a:t>Treningstiden</a:t>
            </a:r>
          </a:p>
          <a:p>
            <a:pPr lvl="1"/>
            <a:r>
              <a:rPr lang="nb-NO" dirty="0" smtClean="0"/>
              <a:t>Lang trening – store krav til å fylle tiden</a:t>
            </a:r>
          </a:p>
          <a:p>
            <a:pPr lvl="1"/>
            <a:r>
              <a:rPr lang="nb-NO" dirty="0" smtClean="0"/>
              <a:t>Ekstra fokus i rekrutteringsfasen – fare for gjentakelse og negative opplevelser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Selve treningen – innholdet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Gruppeoppgave: fortell hverandre hvordan en typisk frittståendetrening hos dere forløper. Hva gjør dere for at gymnastene skal bli bedre i frittstående? Er det noe som går igjen?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3. Selve treningen – innholdet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Mitt inntrykk: </a:t>
            </a:r>
          </a:p>
          <a:p>
            <a:pPr lvl="1"/>
            <a:r>
              <a:rPr lang="nb-NO" dirty="0"/>
              <a:t>Fokus på programmet og fjerne trekk</a:t>
            </a:r>
          </a:p>
          <a:p>
            <a:pPr lvl="1"/>
            <a:r>
              <a:rPr lang="nb-NO" dirty="0"/>
              <a:t>Deretter dynamikk og det koreografiske</a:t>
            </a:r>
          </a:p>
          <a:p>
            <a:pPr lvl="1"/>
            <a:r>
              <a:rPr lang="nb-NO" dirty="0"/>
              <a:t>Repetisjon av hele </a:t>
            </a:r>
            <a:r>
              <a:rPr lang="nb-NO" dirty="0" smtClean="0"/>
              <a:t>bevegelsen og inngående forklaringer</a:t>
            </a:r>
          </a:p>
          <a:p>
            <a:r>
              <a:rPr lang="nb-NO" dirty="0" smtClean="0"/>
              <a:t>Hva gjør dere hvis en gymnast ikke mestrer en bevegelse i tramp/</a:t>
            </a:r>
            <a:r>
              <a:rPr lang="nb-NO" dirty="0" err="1" smtClean="0"/>
              <a:t>tumbling</a:t>
            </a:r>
            <a:r>
              <a:rPr lang="nb-NO" dirty="0" smtClean="0"/>
              <a:t>?</a:t>
            </a:r>
          </a:p>
          <a:p>
            <a:pPr lvl="1"/>
            <a:r>
              <a:rPr lang="nb-NO" dirty="0" smtClean="0"/>
              <a:t>Dele opp bevegelsen i flere ledd – hel-del-hel eller del-del-hel</a:t>
            </a:r>
          </a:p>
          <a:p>
            <a:pPr lvl="1"/>
            <a:r>
              <a:rPr lang="nb-NO" dirty="0" smtClean="0"/>
              <a:t>Lage stasjoner</a:t>
            </a:r>
          </a:p>
          <a:p>
            <a:pPr lvl="1"/>
            <a:r>
              <a:rPr lang="nb-NO" dirty="0" smtClean="0"/>
              <a:t>Trene teknikk</a:t>
            </a:r>
          </a:p>
          <a:p>
            <a:pPr lvl="1"/>
            <a:r>
              <a:rPr lang="nb-NO" dirty="0" smtClean="0"/>
              <a:t>Gjør innlæringen lettere og gir variasjon i treningen</a:t>
            </a:r>
          </a:p>
          <a:p>
            <a:r>
              <a:rPr lang="nb-NO" dirty="0" smtClean="0"/>
              <a:t>Tilsvarende i frittstående?</a:t>
            </a:r>
          </a:p>
        </p:txBody>
      </p:sp>
    </p:spTree>
    <p:extLst>
      <p:ext uri="{BB962C8B-B14F-4D97-AF65-F5344CB8AC3E}">
        <p14:creationId xmlns:p14="http://schemas.microsoft.com/office/powerpoint/2010/main" val="37539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3. Selve treningen – innholdet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SMT – faseinndeling</a:t>
            </a:r>
          </a:p>
          <a:p>
            <a:pPr lvl="1"/>
            <a:r>
              <a:rPr lang="nb-NO" dirty="0" smtClean="0"/>
              <a:t>Antall faser avhenger av bevegelsesanalysen</a:t>
            </a:r>
          </a:p>
          <a:p>
            <a:r>
              <a:rPr lang="nb-NO" dirty="0" smtClean="0"/>
              <a:t>Analyserer egenskaper, posisjoner og handlinger som er nødvendige for å gjøre det «perfekte hoppet»</a:t>
            </a:r>
          </a:p>
          <a:p>
            <a:r>
              <a:rPr lang="nb-NO" dirty="0" smtClean="0"/>
              <a:t>Bruker analysen til å utvikle spesifikke stasjoner, øvelser og bevegelser</a:t>
            </a:r>
          </a:p>
          <a:p>
            <a:r>
              <a:rPr lang="nb-NO" dirty="0" smtClean="0"/>
              <a:t>Identifisering og utvikling</a:t>
            </a:r>
          </a:p>
          <a:p>
            <a:endParaRPr lang="nb-NO" dirty="0"/>
          </a:p>
          <a:p>
            <a:r>
              <a:rPr lang="nb-NO" dirty="0" smtClean="0"/>
              <a:t>Frittstående: vanskelig med faseinndeling. Egenskaper er mer relevant</a:t>
            </a:r>
          </a:p>
          <a:p>
            <a:endParaRPr lang="nb-NO" dirty="0"/>
          </a:p>
          <a:p>
            <a:r>
              <a:rPr lang="nb-NO" dirty="0" smtClean="0">
                <a:solidFill>
                  <a:schemeClr val="accent2"/>
                </a:solidFill>
              </a:rPr>
              <a:t>Gruppeoppgave: Identifiser hvilke egenskaper man må ha for å være god i frittstående. Prøv å finne noen «paraplyegenskaper».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5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Mine forslag: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Generell koordinasjon</a:t>
            </a:r>
          </a:p>
          <a:p>
            <a:r>
              <a:rPr lang="nb-NO" dirty="0" smtClean="0"/>
              <a:t>Telle takter</a:t>
            </a:r>
          </a:p>
          <a:p>
            <a:r>
              <a:rPr lang="nb-NO" dirty="0" smtClean="0"/>
              <a:t>Orientering i rommet og i forhold til hverandre</a:t>
            </a:r>
          </a:p>
          <a:p>
            <a:r>
              <a:rPr lang="nb-NO" dirty="0" smtClean="0"/>
              <a:t>Dynamikk</a:t>
            </a:r>
          </a:p>
          <a:p>
            <a:pPr lvl="1"/>
            <a:r>
              <a:rPr lang="nb-NO" dirty="0" smtClean="0"/>
              <a:t>Vekt/tyngdeoverføring</a:t>
            </a:r>
          </a:p>
          <a:p>
            <a:pPr lvl="1"/>
            <a:r>
              <a:rPr lang="nb-NO" dirty="0" smtClean="0"/>
              <a:t>Temposkift i bevegelser</a:t>
            </a:r>
          </a:p>
          <a:p>
            <a:pPr lvl="1"/>
            <a:r>
              <a:rPr lang="nb-NO" dirty="0" smtClean="0"/>
              <a:t>Kroppen som helhet</a:t>
            </a:r>
          </a:p>
          <a:p>
            <a:pPr lvl="1"/>
            <a:r>
              <a:rPr lang="nb-NO" dirty="0" smtClean="0"/>
              <a:t>Isoleringer</a:t>
            </a:r>
          </a:p>
          <a:p>
            <a:pPr lvl="1"/>
            <a:r>
              <a:rPr lang="nb-NO" dirty="0" smtClean="0"/>
              <a:t>Bruk av gulvet</a:t>
            </a:r>
            <a:endParaRPr lang="en-US" dirty="0" smtClean="0"/>
          </a:p>
          <a:p>
            <a:r>
              <a:rPr lang="nb-NO" dirty="0" smtClean="0"/>
              <a:t>Vansker</a:t>
            </a:r>
          </a:p>
          <a:p>
            <a:endParaRPr lang="nb-NO" dirty="0"/>
          </a:p>
          <a:p>
            <a:r>
              <a:rPr lang="nb-NO" dirty="0" smtClean="0">
                <a:solidFill>
                  <a:schemeClr val="accent2"/>
                </a:solidFill>
              </a:rPr>
              <a:t>Gruppeoppgave: legg en plan for hvordan dere vil trene disse ulike egenskapene. Finn øvelser, bevegelser, leker som kan trene disse egenskapene.  </a:t>
            </a:r>
          </a:p>
        </p:txBody>
      </p:sp>
    </p:spTree>
    <p:extLst>
      <p:ext uri="{BB962C8B-B14F-4D97-AF65-F5344CB8AC3E}">
        <p14:creationId xmlns:p14="http://schemas.microsoft.com/office/powerpoint/2010/main" val="283944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Gjennomgang av gruppeoppgave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Mine erfaringer fra Holmen:</a:t>
            </a:r>
          </a:p>
          <a:p>
            <a:pPr lvl="1"/>
            <a:r>
              <a:rPr lang="nb-NO" dirty="0" smtClean="0"/>
              <a:t>Ha et klart mål med treningen og tanke bag hver øvelse/del av treningen</a:t>
            </a:r>
          </a:p>
          <a:p>
            <a:pPr lvl="1"/>
            <a:r>
              <a:rPr lang="nb-NO" dirty="0" smtClean="0"/>
              <a:t>Mer håndterbart for gymnastene – gradvis utvikling</a:t>
            </a:r>
          </a:p>
          <a:p>
            <a:pPr lvl="1"/>
            <a:r>
              <a:rPr lang="nb-NO" dirty="0" smtClean="0"/>
              <a:t>Skaper mestringsfølelse</a:t>
            </a:r>
          </a:p>
          <a:p>
            <a:pPr lvl="1"/>
            <a:r>
              <a:rPr lang="nb-NO" dirty="0" smtClean="0"/>
              <a:t>Utvikling og motivasjon</a:t>
            </a:r>
          </a:p>
          <a:p>
            <a:pPr lvl="1"/>
            <a:r>
              <a:rPr lang="nb-NO" dirty="0" smtClean="0"/>
              <a:t>Inntrykk av fornuftig bruk av treningstiden</a:t>
            </a:r>
          </a:p>
        </p:txBody>
      </p:sp>
    </p:spTree>
    <p:extLst>
      <p:ext uri="{BB962C8B-B14F-4D97-AF65-F5344CB8AC3E}">
        <p14:creationId xmlns:p14="http://schemas.microsoft.com/office/powerpoint/2010/main" val="417929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3. Selve treningen – innholdet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Intern konkurranse som motivasjonsfaktor</a:t>
            </a:r>
          </a:p>
          <a:p>
            <a:pPr lvl="1"/>
            <a:r>
              <a:rPr lang="nb-NO" dirty="0" smtClean="0"/>
              <a:t>Individuell</a:t>
            </a:r>
          </a:p>
          <a:p>
            <a:pPr lvl="1"/>
            <a:r>
              <a:rPr lang="nb-NO" dirty="0" smtClean="0"/>
              <a:t>Lag</a:t>
            </a:r>
          </a:p>
          <a:p>
            <a:r>
              <a:rPr lang="nb-NO" dirty="0" smtClean="0"/>
              <a:t>Lett å få et jevnt nivå for gymnastene </a:t>
            </a:r>
          </a:p>
          <a:p>
            <a:endParaRPr lang="nb-NO" dirty="0"/>
          </a:p>
          <a:p>
            <a:r>
              <a:rPr lang="nb-NO" dirty="0" smtClean="0"/>
              <a:t>Eksterne konkurranser</a:t>
            </a:r>
          </a:p>
          <a:p>
            <a:pPr lvl="1"/>
            <a:r>
              <a:rPr lang="nb-NO" dirty="0" err="1" smtClean="0"/>
              <a:t>GymBattle</a:t>
            </a:r>
            <a:r>
              <a:rPr lang="nb-NO" dirty="0" smtClean="0"/>
              <a:t> som eksempel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0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Innholdsfortegnelse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Innledning</a:t>
            </a:r>
          </a:p>
          <a:p>
            <a:r>
              <a:rPr lang="nb-NO" dirty="0" smtClean="0"/>
              <a:t>«Gutter er gutter»</a:t>
            </a:r>
          </a:p>
          <a:p>
            <a:r>
              <a:rPr lang="nb-NO" dirty="0" smtClean="0"/>
              <a:t>Aktiv rekruttering</a:t>
            </a:r>
          </a:p>
          <a:p>
            <a:r>
              <a:rPr lang="nb-NO" dirty="0" smtClean="0"/>
              <a:t>Passiv rekruttering</a:t>
            </a:r>
          </a:p>
          <a:p>
            <a:r>
              <a:rPr lang="nb-NO" dirty="0" smtClean="0"/>
              <a:t>Avslutning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3. Selve treningen – målsetting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Overordnet mål</a:t>
            </a:r>
          </a:p>
          <a:p>
            <a:pPr lvl="1"/>
            <a:r>
              <a:rPr lang="nb-NO" dirty="0" smtClean="0"/>
              <a:t>Gir motivasjon</a:t>
            </a:r>
          </a:p>
          <a:p>
            <a:pPr lvl="1"/>
            <a:r>
              <a:rPr lang="nb-NO" dirty="0" smtClean="0"/>
              <a:t>Gjør treningen meningsfylt</a:t>
            </a:r>
          </a:p>
          <a:p>
            <a:r>
              <a:rPr lang="nb-NO" dirty="0" smtClean="0"/>
              <a:t>To typer mål:</a:t>
            </a:r>
          </a:p>
          <a:p>
            <a:pPr lvl="1"/>
            <a:r>
              <a:rPr lang="nb-NO" dirty="0" smtClean="0"/>
              <a:t>Resultatorientert</a:t>
            </a:r>
          </a:p>
          <a:p>
            <a:pPr lvl="1"/>
            <a:r>
              <a:rPr lang="nb-NO" dirty="0" smtClean="0"/>
              <a:t>Prestasjonsorientert</a:t>
            </a:r>
          </a:p>
          <a:p>
            <a:pPr marL="0" indent="0">
              <a:buNone/>
            </a:pPr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3. Selve treningen – målsetting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Resultatorientert: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nb-NO" dirty="0" smtClean="0"/>
              <a:t>Prestasjonsorientert: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nb-NO" dirty="0" smtClean="0"/>
              <a:t>Plassering</a:t>
            </a:r>
            <a:endParaRPr lang="nb-NO" dirty="0"/>
          </a:p>
          <a:p>
            <a:pPr lvl="1"/>
            <a:r>
              <a:rPr lang="nb-NO" dirty="0"/>
              <a:t>Fordeler: 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Konkret mål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Lett synlig om det ble oppnådd eller ikke,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Synlig utad</a:t>
            </a:r>
          </a:p>
          <a:p>
            <a:pPr lvl="1"/>
            <a:r>
              <a:rPr lang="nb-NO" dirty="0"/>
              <a:t>Ulemper: 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Konkret mål gir stor fallhøyde,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Gymnastene kan ikke selv kontrollere alle forhold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Forstyrrer fokus</a:t>
            </a:r>
          </a:p>
          <a:p>
            <a:pPr marL="1200150" lvl="2" indent="-285750">
              <a:buFontTx/>
              <a:buChar char="-"/>
            </a:pPr>
            <a:r>
              <a:rPr lang="nb-NO" dirty="0"/>
              <a:t>Gode prestasjoner mister sin betydning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nb-NO" dirty="0" smtClean="0"/>
              <a:t>Prestasjon i fokus</a:t>
            </a:r>
          </a:p>
          <a:p>
            <a:pPr lvl="1"/>
            <a:r>
              <a:rPr lang="nb-NO" dirty="0" smtClean="0"/>
              <a:t>Fordeler: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Setter fokus på gymnastene selv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Bedre fokus i konkurransesituasjon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Lettere å oppnå</a:t>
            </a:r>
          </a:p>
          <a:p>
            <a:pPr lvl="1"/>
            <a:r>
              <a:rPr lang="nb-NO" dirty="0" smtClean="0"/>
              <a:t>Ulemper: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Kan være lite konkrete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Konkurranser handler om plassering</a:t>
            </a:r>
          </a:p>
          <a:p>
            <a:pPr marL="1200150" lvl="2" indent="-285750">
              <a:buFontTx/>
              <a:buChar char="-"/>
            </a:pPr>
            <a:r>
              <a:rPr lang="nb-NO" dirty="0" smtClean="0"/>
              <a:t>Målet kan virke formålsløst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3. Selve treningen – målsetting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Prestasjonsorienterte mål ofte å foretrekke – spesielt i </a:t>
            </a:r>
            <a:r>
              <a:rPr lang="nb-NO" dirty="0" err="1" smtClean="0"/>
              <a:t>rekrutteringsfase</a:t>
            </a:r>
            <a:endParaRPr lang="nb-NO" dirty="0" smtClean="0"/>
          </a:p>
          <a:p>
            <a:r>
              <a:rPr lang="nb-NO" dirty="0" smtClean="0"/>
              <a:t>Kombinasjon mulig</a:t>
            </a:r>
          </a:p>
          <a:p>
            <a:pPr lvl="1"/>
            <a:r>
              <a:rPr lang="nb-NO" dirty="0" smtClean="0"/>
              <a:t>«Håper å oppnå»-mål</a:t>
            </a:r>
          </a:p>
          <a:p>
            <a:pPr lvl="1"/>
            <a:r>
              <a:rPr lang="nb-NO" dirty="0" smtClean="0"/>
              <a:t>«Skal oppnå»-mål</a:t>
            </a:r>
          </a:p>
          <a:p>
            <a:r>
              <a:rPr lang="nb-NO" dirty="0" smtClean="0"/>
              <a:t>Balanse ved målsetting</a:t>
            </a:r>
          </a:p>
          <a:p>
            <a:r>
              <a:rPr lang="nb-NO" dirty="0" smtClean="0"/>
              <a:t>50 % sannsynlighet for suksess er motivasjonsskapende</a:t>
            </a:r>
          </a:p>
          <a:p>
            <a:r>
              <a:rPr lang="nb-NO" dirty="0" smtClean="0"/>
              <a:t>Skuffelse kan også gi motivasjon</a:t>
            </a:r>
          </a:p>
          <a:p>
            <a:endParaRPr lang="nb-NO" dirty="0"/>
          </a:p>
          <a:p>
            <a:r>
              <a:rPr lang="nb-NO" dirty="0" smtClean="0">
                <a:solidFill>
                  <a:schemeClr val="accent2"/>
                </a:solidFill>
              </a:rPr>
              <a:t>Gruppeoppgave: finn et resultatorientert mål og prestasjonsorientert mål som det er 50 % sannsynlighet for at dere kan oppnå.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0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Det sosiale/fellesskapet/lagfølelsen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Teamgym</a:t>
            </a:r>
            <a:r>
              <a:rPr lang="nb-NO" dirty="0" smtClean="0"/>
              <a:t> er lagidrett</a:t>
            </a:r>
          </a:p>
          <a:p>
            <a:r>
              <a:rPr lang="nb-NO" dirty="0" smtClean="0"/>
              <a:t>To funksjoner:</a:t>
            </a:r>
          </a:p>
          <a:p>
            <a:pPr lvl="1"/>
            <a:r>
              <a:rPr lang="nb-NO" dirty="0" smtClean="0"/>
              <a:t>Skape treningsglede og motivasjon –  Eks: Bromma </a:t>
            </a:r>
          </a:p>
          <a:p>
            <a:pPr lvl="1"/>
            <a:r>
              <a:rPr lang="nb-NO" dirty="0" smtClean="0"/>
              <a:t>Veie opp for manglende treningsmotivasjon – Eks: Michael</a:t>
            </a:r>
          </a:p>
          <a:p>
            <a:pPr marL="0" indent="0">
              <a:buNone/>
            </a:pPr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Det sosiale miljøet på trening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Hva skaper et godt sosialt miljø? Hva kan vi som trenere gjøre?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Lek og moro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Samarbeid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Jobbe mot det samme målet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Aksept for den man er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0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Det sosiale miljøet utenfor trening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Hva kan man gjøre for å skape dette? Er det noe vi som trenere kan gjøre? Er det noe vi som klubb kan gjøre?</a:t>
            </a:r>
          </a:p>
          <a:p>
            <a:pPr lvl="1"/>
            <a:r>
              <a:rPr lang="nb-NO" dirty="0">
                <a:solidFill>
                  <a:schemeClr val="tx1"/>
                </a:solidFill>
              </a:rPr>
              <a:t>Få lederen eller en eldre gymnast til å ta initiativ</a:t>
            </a:r>
          </a:p>
          <a:p>
            <a:pPr lvl="1"/>
            <a:r>
              <a:rPr lang="nb-NO" dirty="0">
                <a:solidFill>
                  <a:schemeClr val="tx1"/>
                </a:solidFill>
              </a:rPr>
              <a:t>Treneren tar initiativ</a:t>
            </a:r>
          </a:p>
          <a:p>
            <a:pPr marL="1200150" lvl="2" indent="-285750">
              <a:buFontTx/>
              <a:buChar char="-"/>
            </a:pPr>
            <a:r>
              <a:rPr lang="nb-NO" dirty="0">
                <a:solidFill>
                  <a:schemeClr val="tx1"/>
                </a:solidFill>
              </a:rPr>
              <a:t>Målsettingsmøter</a:t>
            </a:r>
          </a:p>
          <a:p>
            <a:pPr marL="1200150" lvl="2" indent="-285750">
              <a:buFontTx/>
              <a:buChar char="-"/>
            </a:pPr>
            <a:r>
              <a:rPr lang="nb-NO" dirty="0">
                <a:solidFill>
                  <a:schemeClr val="tx1"/>
                </a:solidFill>
              </a:rPr>
              <a:t>Evaluering etter konkurranse</a:t>
            </a:r>
          </a:p>
          <a:p>
            <a:pPr lvl="1"/>
            <a:r>
              <a:rPr lang="nb-NO" dirty="0">
                <a:solidFill>
                  <a:schemeClr val="tx1"/>
                </a:solidFill>
              </a:rPr>
              <a:t>Som klubb: oppmenn eller sosialansvarlige</a:t>
            </a:r>
          </a:p>
          <a:p>
            <a:pPr lvl="1"/>
            <a:endParaRPr lang="nb-NO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Et trygt miljø kan veie opp for usikkerhet rundt frittstående og andres meninger</a:t>
            </a:r>
          </a:p>
          <a:p>
            <a:pPr lvl="1"/>
            <a:endParaRPr lang="nb-NO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8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Det sosiale/fellesskapet/lagfølelsen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Hvordan kan vi bruke/gjøre frittstående og frittståendetreningene spesielt som miljøskapende?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Det særegne med frittstående – alle er på gulvet samtidig. Man er et lag. Fokus på det kollektive</a:t>
            </a:r>
          </a:p>
          <a:p>
            <a:pPr lvl="1"/>
            <a:r>
              <a:rPr lang="nb-NO" dirty="0" smtClean="0">
                <a:solidFill>
                  <a:schemeClr val="tx1"/>
                </a:solidFill>
              </a:rPr>
              <a:t>Konkurransesituasjonen som eksempel</a:t>
            </a:r>
          </a:p>
          <a:p>
            <a:pPr marL="457200" lvl="1" indent="0">
              <a:buNone/>
            </a:pPr>
            <a:endParaRPr lang="nb-NO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Avslutning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Mitt ord er ikke lov – personlige erfaringer og forslag</a:t>
            </a:r>
          </a:p>
          <a:p>
            <a:endParaRPr lang="nb-NO" dirty="0"/>
          </a:p>
          <a:p>
            <a:r>
              <a:rPr lang="nb-NO" dirty="0" smtClean="0"/>
              <a:t>Viktigste er å identifisere og utvikle</a:t>
            </a:r>
          </a:p>
          <a:p>
            <a:r>
              <a:rPr lang="nb-NO" smtClean="0"/>
              <a:t>Spør gymnastene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0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«Gutter er gutter»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Hvilke egenskaper er typisk gutter/menn?</a:t>
            </a:r>
          </a:p>
          <a:p>
            <a:pPr lvl="1"/>
            <a:r>
              <a:rPr lang="nb-NO" dirty="0"/>
              <a:t>Utålmodige</a:t>
            </a:r>
          </a:p>
          <a:p>
            <a:pPr lvl="1"/>
            <a:r>
              <a:rPr lang="nb-NO" dirty="0"/>
              <a:t>Kule</a:t>
            </a:r>
          </a:p>
          <a:p>
            <a:pPr lvl="1"/>
            <a:r>
              <a:rPr lang="nb-NO" dirty="0"/>
              <a:t>Mestring viktig for selvtillit</a:t>
            </a:r>
          </a:p>
          <a:p>
            <a:pPr lvl="1"/>
            <a:r>
              <a:rPr lang="nb-NO" dirty="0"/>
              <a:t>Mister fort konsentrasjonen</a:t>
            </a:r>
          </a:p>
          <a:p>
            <a:pPr lvl="1"/>
            <a:r>
              <a:rPr lang="nb-NO" dirty="0" err="1"/>
              <a:t>Osv</a:t>
            </a:r>
            <a:r>
              <a:rPr lang="nb-NO" dirty="0" smtClean="0"/>
              <a:t>…</a:t>
            </a:r>
          </a:p>
          <a:p>
            <a:pPr marL="301943" lvl="1" indent="0">
              <a:buNone/>
            </a:pPr>
            <a:endParaRPr lang="nb-NO" dirty="0"/>
          </a:p>
          <a:p>
            <a:pPr marL="301943" lvl="1" indent="0">
              <a:buNone/>
            </a:pPr>
            <a:endParaRPr lang="en-US" dirty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2167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Aktiv rekruttering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Generell rekruttering – Hvordan få nye gymnaster</a:t>
            </a:r>
          </a:p>
          <a:p>
            <a:r>
              <a:rPr lang="nb-NO" dirty="0" smtClean="0"/>
              <a:t>Allikevel ikke en alminnelig </a:t>
            </a:r>
            <a:r>
              <a:rPr lang="nb-NO" dirty="0" err="1" smtClean="0"/>
              <a:t>rekrutteringsfase</a:t>
            </a:r>
            <a:endParaRPr lang="nb-NO" dirty="0" smtClean="0"/>
          </a:p>
          <a:p>
            <a:pPr lvl="1"/>
            <a:r>
              <a:rPr lang="nb-NO" dirty="0" smtClean="0"/>
              <a:t>Spesifikk rekruttering til en gren i </a:t>
            </a:r>
            <a:r>
              <a:rPr lang="nb-NO" dirty="0" err="1" smtClean="0"/>
              <a:t>Teamgym</a:t>
            </a:r>
            <a:endParaRPr lang="nb-NO" dirty="0" smtClean="0"/>
          </a:p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Hvilke problemer står vi egentlig ovenfor?</a:t>
            </a:r>
          </a:p>
          <a:p>
            <a:pPr lvl="1"/>
            <a:r>
              <a:rPr lang="nb-NO" dirty="0" smtClean="0"/>
              <a:t>Får man ikke gymnaster fra andre idretter pga. frittstående?</a:t>
            </a:r>
          </a:p>
          <a:p>
            <a:pPr lvl="1"/>
            <a:r>
              <a:rPr lang="nb-NO" dirty="0" smtClean="0"/>
              <a:t>Ønsker gymnastene ikke å konkurrere pga. frittstående?</a:t>
            </a:r>
          </a:p>
          <a:p>
            <a:pPr lvl="1"/>
            <a:r>
              <a:rPr lang="nb-NO" dirty="0" smtClean="0"/>
              <a:t>Ønsker gymnastene ikke å trene </a:t>
            </a:r>
            <a:r>
              <a:rPr lang="nb-NO" dirty="0" err="1" smtClean="0"/>
              <a:t>teamgym</a:t>
            </a:r>
            <a:r>
              <a:rPr lang="nb-NO" dirty="0"/>
              <a:t> </a:t>
            </a:r>
            <a:r>
              <a:rPr lang="nb-NO" dirty="0" smtClean="0"/>
              <a:t>pga. frittstående?</a:t>
            </a:r>
          </a:p>
          <a:p>
            <a:pPr lvl="1"/>
            <a:r>
              <a:rPr lang="nb-NO" dirty="0" smtClean="0"/>
              <a:t>Andre?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Løsninger?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det noe forbundet kan gjøre?</a:t>
            </a:r>
          </a:p>
          <a:p>
            <a:r>
              <a:rPr lang="nb-NO" dirty="0" smtClean="0"/>
              <a:t>Er det noe vi som trenere kan gjøre?</a:t>
            </a:r>
          </a:p>
          <a:p>
            <a:r>
              <a:rPr lang="nb-NO" dirty="0" smtClean="0"/>
              <a:t>Er det noe klubben kan gjøre?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starter 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Trolig ikke pga. frittstående – dans finnes som alternativ</a:t>
            </a:r>
          </a:p>
          <a:p>
            <a:r>
              <a:rPr lang="nb-NO" dirty="0" smtClean="0"/>
              <a:t>Ikke alltid – f.eks. </a:t>
            </a:r>
            <a:r>
              <a:rPr lang="nb-NO" dirty="0" err="1" smtClean="0"/>
              <a:t>Ollerup</a:t>
            </a:r>
            <a:endParaRPr lang="nb-NO" dirty="0" smtClean="0"/>
          </a:p>
          <a:p>
            <a:pPr lvl="1"/>
            <a:r>
              <a:rPr lang="nb-NO" dirty="0"/>
              <a:t>Prøve noe nytt</a:t>
            </a:r>
          </a:p>
          <a:p>
            <a:pPr lvl="1"/>
            <a:r>
              <a:rPr lang="nb-NO" dirty="0"/>
              <a:t>Kombinere turning med </a:t>
            </a:r>
            <a:r>
              <a:rPr lang="nb-NO" dirty="0" smtClean="0"/>
              <a:t>rytmetrening</a:t>
            </a:r>
          </a:p>
          <a:p>
            <a:r>
              <a:rPr lang="nb-NO" dirty="0" smtClean="0"/>
              <a:t>Folkehøgskole – begrenset periode</a:t>
            </a:r>
          </a:p>
          <a:p>
            <a:r>
              <a:rPr lang="nb-NO" dirty="0" smtClean="0"/>
              <a:t>I klubben har man langtidsmål og holder seg til det man kjenner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00604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Mitt inntrykk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Frittstående er en nødvendig følge av </a:t>
            </a:r>
            <a:r>
              <a:rPr lang="nb-NO" dirty="0" err="1" smtClean="0"/>
              <a:t>teamgym</a:t>
            </a:r>
            <a:endParaRPr lang="nb-NO" dirty="0" smtClean="0"/>
          </a:p>
          <a:p>
            <a:r>
              <a:rPr lang="nb-NO" dirty="0" smtClean="0"/>
              <a:t>Unntaksvis ønske om å kombinere turn og rytmisk trening</a:t>
            </a:r>
          </a:p>
          <a:p>
            <a:endParaRPr lang="nb-NO" dirty="0"/>
          </a:p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Hvordan kan vi benytte denne situasjonen som rekrutteringsarena for å få gutter/menn til å drive med frittstående?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Få de til å oppdage at det kan være gøy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Førsteinntrykket stemmer ikke alltid</a:t>
            </a:r>
          </a:p>
          <a:p>
            <a:r>
              <a:rPr lang="nb-NO" dirty="0" smtClean="0"/>
              <a:t>Trenernes jobb å få guttene til å oppdage dette</a:t>
            </a:r>
          </a:p>
          <a:p>
            <a:endParaRPr lang="nb-NO" dirty="0"/>
          </a:p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</a:rPr>
              <a:t>Hvordan gjør vi dette?</a:t>
            </a:r>
            <a:endParaRPr lang="nb-NO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TM01859866[[fn=Macro]]</Template>
  <TotalTime>314</TotalTime>
  <Words>1557</Words>
  <Application>Microsoft Office PowerPoint</Application>
  <PresentationFormat>Skjermfremvisning (4:3)</PresentationFormat>
  <Paragraphs>288</Paragraphs>
  <Slides>37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37</vt:i4>
      </vt:variant>
    </vt:vector>
  </HeadingPairs>
  <TitlesOfParts>
    <vt:vector size="40" baseType="lpstr">
      <vt:lpstr>Calibri</vt:lpstr>
      <vt:lpstr>Wingdings</vt:lpstr>
      <vt:lpstr>Macro</vt:lpstr>
      <vt:lpstr>Frittstående – Hvordan få med gutter/menn?</vt:lpstr>
      <vt:lpstr>Innledning</vt:lpstr>
      <vt:lpstr>Innholdsfortegnelse</vt:lpstr>
      <vt:lpstr>«Gutter er gutter»</vt:lpstr>
      <vt:lpstr>Aktiv rekruttering</vt:lpstr>
      <vt:lpstr>Løsninger?</vt:lpstr>
      <vt:lpstr>Hvorfor starter de?</vt:lpstr>
      <vt:lpstr>Mitt inntrykk</vt:lpstr>
      <vt:lpstr>1. Få de til å oppdage at det kan være gøy</vt:lpstr>
      <vt:lpstr>Gjør frittstående/rytmisk trening til en naturlig del av treningen</vt:lpstr>
      <vt:lpstr>Gjør frittstående/rytmisk trening til en naturlig del av treningen</vt:lpstr>
      <vt:lpstr>2. Gjør det kult</vt:lpstr>
      <vt:lpstr>Fordi:</vt:lpstr>
      <vt:lpstr>Hvordan?</vt:lpstr>
      <vt:lpstr>Andre grunner til at det er kult i Danmark</vt:lpstr>
      <vt:lpstr>3. Tvang</vt:lpstr>
      <vt:lpstr>Kort pause</vt:lpstr>
      <vt:lpstr>Passiv rekruttering</vt:lpstr>
      <vt:lpstr>1. Frittståendeprogrammet</vt:lpstr>
      <vt:lpstr>Frittståendeprogrammet – et alternativ</vt:lpstr>
      <vt:lpstr>2. Treneren</vt:lpstr>
      <vt:lpstr>3. Selve treningen</vt:lpstr>
      <vt:lpstr>3. Selve treningen – de ytre faktorene</vt:lpstr>
      <vt:lpstr>3. Selve treningen – innholdet </vt:lpstr>
      <vt:lpstr>3. Selve treningen – innholdet</vt:lpstr>
      <vt:lpstr>3. Selve treningen – innholdet</vt:lpstr>
      <vt:lpstr>Mine forslag:</vt:lpstr>
      <vt:lpstr>Gjennomgang av gruppeoppgave</vt:lpstr>
      <vt:lpstr>3. Selve treningen – innholdet</vt:lpstr>
      <vt:lpstr>3. Selve treningen – målsetting</vt:lpstr>
      <vt:lpstr>3. Selve treningen – målsetting</vt:lpstr>
      <vt:lpstr>3. Selve treningen – målsetting</vt:lpstr>
      <vt:lpstr>4. Det sosiale/fellesskapet/lagfølelsen</vt:lpstr>
      <vt:lpstr>4. Det sosiale miljøet på trening</vt:lpstr>
      <vt:lpstr>4. Det sosiale miljøet utenfor trening</vt:lpstr>
      <vt:lpstr>4. Det sosiale/fellesskapet/lagfølelsen</vt:lpstr>
      <vt:lpstr>Avslutning</vt:lpstr>
    </vt:vector>
  </TitlesOfParts>
  <Company>Universitetet i Oslo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Frittstående – Hvordan få med gutter/menn?</dc:title>
  <dc:creator>Odin Kristoffer Bjerkan Horne</dc:creator>
  <cp:lastModifiedBy>Buttedahl, Hermod</cp:lastModifiedBy>
  <cp:revision>19</cp:revision>
  <dcterms:created xsi:type="dcterms:W3CDTF">2016-01-15T12:31:27Z</dcterms:created>
  <dcterms:modified xsi:type="dcterms:W3CDTF">2016-01-25T09:20:59Z</dcterms:modified>
</cp:coreProperties>
</file>